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941" r:id="rId2"/>
    <p:sldId id="945" r:id="rId3"/>
    <p:sldId id="952" r:id="rId4"/>
    <p:sldId id="946" r:id="rId5"/>
    <p:sldId id="915" r:id="rId6"/>
    <p:sldId id="916" r:id="rId7"/>
    <p:sldId id="918" r:id="rId8"/>
    <p:sldId id="920" r:id="rId9"/>
    <p:sldId id="922" r:id="rId10"/>
    <p:sldId id="923" r:id="rId11"/>
    <p:sldId id="925" r:id="rId12"/>
    <p:sldId id="871" r:id="rId13"/>
    <p:sldId id="924" r:id="rId14"/>
    <p:sldId id="926" r:id="rId15"/>
    <p:sldId id="927" r:id="rId16"/>
    <p:sldId id="928" r:id="rId17"/>
    <p:sldId id="929" r:id="rId18"/>
    <p:sldId id="953" r:id="rId19"/>
    <p:sldId id="938" r:id="rId20"/>
    <p:sldId id="951" r:id="rId21"/>
    <p:sldId id="947" r:id="rId22"/>
    <p:sldId id="949" r:id="rId23"/>
    <p:sldId id="950" r:id="rId24"/>
    <p:sldId id="939" r:id="rId25"/>
    <p:sldId id="931" r:id="rId26"/>
    <p:sldId id="930" r:id="rId27"/>
    <p:sldId id="937" r:id="rId28"/>
    <p:sldId id="934" r:id="rId29"/>
    <p:sldId id="935" r:id="rId30"/>
    <p:sldId id="936" r:id="rId31"/>
    <p:sldId id="888" r:id="rId32"/>
    <p:sldId id="889" r:id="rId33"/>
    <p:sldId id="943" r:id="rId34"/>
    <p:sldId id="942" r:id="rId35"/>
    <p:sldId id="912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lile ERTUNC (PMOE)" initials="CE(" lastIdx="1" clrIdx="0"/>
  <p:cmAuthor id="1" name="Selale ATABERK" initials="SSA" lastIdx="1" clrIdx="1"/>
  <p:cmAuthor id="2" name="Miriam Hachelaf" initials="MH" lastIdx="17" clrIdx="2"/>
  <p:cmAuthor id="3" name="Dündar Emre Kaya" initials="" lastIdx="4" clrIdx="3"/>
  <p:cmAuthor id="4" name="Bard, Audrey" initials="BA" lastIdx="2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060"/>
    <a:srgbClr val="558484"/>
    <a:srgbClr val="558888"/>
    <a:srgbClr val="C0B050"/>
    <a:srgbClr val="618C78"/>
    <a:srgbClr val="D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83" autoAdjust="0"/>
    <p:restoredTop sz="88870" autoAdjust="0"/>
  </p:normalViewPr>
  <p:slideViewPr>
    <p:cSldViewPr>
      <p:cViewPr>
        <p:scale>
          <a:sx n="80" d="100"/>
          <a:sy n="80" d="100"/>
        </p:scale>
        <p:origin x="-85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3-11-07T12:55:33.368" idx="9">
    <p:pos x="3777" y="3659"/>
    <p:text>no reference to bulgaria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48FEB-E865-4E99-A7C5-69E4EB3A735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505B8-E3E8-4EE8-A341-4A186547CB71}">
      <dgm:prSet phldrT="[Text]"/>
      <dgm:spPr/>
      <dgm:t>
        <a:bodyPr/>
        <a:lstStyle/>
        <a:p>
          <a:endParaRPr lang="en-US" dirty="0"/>
        </a:p>
      </dgm:t>
    </dgm:pt>
    <dgm:pt modelId="{D76F0F1F-BA7F-4528-B3D6-6EC863AAC4F7}" type="parTrans" cxnId="{C922EFE5-1DF1-40C7-9007-BED8E4C77100}">
      <dgm:prSet/>
      <dgm:spPr/>
      <dgm:t>
        <a:bodyPr/>
        <a:lstStyle/>
        <a:p>
          <a:endParaRPr lang="en-US"/>
        </a:p>
      </dgm:t>
    </dgm:pt>
    <dgm:pt modelId="{A3DC1F0F-4EF9-43A6-BE7D-213C25B131E9}" type="sibTrans" cxnId="{C922EFE5-1DF1-40C7-9007-BED8E4C77100}">
      <dgm:prSet/>
      <dgm:spPr/>
      <dgm:t>
        <a:bodyPr/>
        <a:lstStyle/>
        <a:p>
          <a:endParaRPr lang="en-US"/>
        </a:p>
      </dgm:t>
    </dgm:pt>
    <dgm:pt modelId="{100A1F74-A66C-41E9-B1CC-899E153A901D}">
      <dgm:prSet phldrT="[Text]"/>
      <dgm:spPr/>
      <dgm:t>
        <a:bodyPr/>
        <a:lstStyle/>
        <a:p>
          <a:r>
            <a:rPr lang="tr-TR" dirty="0" smtClean="0"/>
            <a:t>İzleme</a:t>
          </a:r>
          <a:endParaRPr lang="en-US" dirty="0"/>
        </a:p>
      </dgm:t>
    </dgm:pt>
    <dgm:pt modelId="{94FCBF7A-BFB0-4384-918C-4DA72B765B67}" type="parTrans" cxnId="{B3260E38-6713-44D6-ABA5-EB110FE2B3EF}">
      <dgm:prSet/>
      <dgm:spPr/>
      <dgm:t>
        <a:bodyPr/>
        <a:lstStyle/>
        <a:p>
          <a:endParaRPr lang="en-US"/>
        </a:p>
      </dgm:t>
    </dgm:pt>
    <dgm:pt modelId="{B7784F45-B252-4615-9245-25363DF63CF4}" type="sibTrans" cxnId="{B3260E38-6713-44D6-ABA5-EB110FE2B3EF}">
      <dgm:prSet/>
      <dgm:spPr/>
      <dgm:t>
        <a:bodyPr/>
        <a:lstStyle/>
        <a:p>
          <a:endParaRPr lang="en-US"/>
        </a:p>
      </dgm:t>
    </dgm:pt>
    <dgm:pt modelId="{E6114B0B-A734-43FF-B0C9-40C7A692BE95}">
      <dgm:prSet phldrT="[Text]"/>
      <dgm:spPr/>
      <dgm:t>
        <a:bodyPr/>
        <a:lstStyle/>
        <a:p>
          <a:endParaRPr lang="en-US" dirty="0"/>
        </a:p>
      </dgm:t>
    </dgm:pt>
    <dgm:pt modelId="{A9A1BCEE-2938-4C28-B720-7582908068A5}" type="parTrans" cxnId="{7EFA8743-F3A8-4BA3-BAF1-B3E186C3FF07}">
      <dgm:prSet/>
      <dgm:spPr/>
      <dgm:t>
        <a:bodyPr/>
        <a:lstStyle/>
        <a:p>
          <a:endParaRPr lang="en-US"/>
        </a:p>
      </dgm:t>
    </dgm:pt>
    <dgm:pt modelId="{74ACD2F5-768F-48C6-862E-AF7C2D0CD027}" type="sibTrans" cxnId="{7EFA8743-F3A8-4BA3-BAF1-B3E186C3FF07}">
      <dgm:prSet/>
      <dgm:spPr/>
      <dgm:t>
        <a:bodyPr/>
        <a:lstStyle/>
        <a:p>
          <a:endParaRPr lang="en-US"/>
        </a:p>
      </dgm:t>
    </dgm:pt>
    <dgm:pt modelId="{6E909DCC-EDC6-4D03-A8AC-8BF2BFBF13F5}">
      <dgm:prSet phldrT="[Text]"/>
      <dgm:spPr/>
      <dgm:t>
        <a:bodyPr/>
        <a:lstStyle/>
        <a:p>
          <a:endParaRPr lang="en-US" dirty="0"/>
        </a:p>
      </dgm:t>
    </dgm:pt>
    <dgm:pt modelId="{1BE8D6C3-AB97-4F3F-9D92-443519715FD4}" type="sibTrans" cxnId="{B0AF4E5E-6E64-4B9F-85E4-5E3B7BF5F260}">
      <dgm:prSet/>
      <dgm:spPr/>
      <dgm:t>
        <a:bodyPr/>
        <a:lstStyle/>
        <a:p>
          <a:endParaRPr lang="en-US"/>
        </a:p>
      </dgm:t>
    </dgm:pt>
    <dgm:pt modelId="{6E949027-60BD-48C6-8520-89304F52A8C3}" type="parTrans" cxnId="{B0AF4E5E-6E64-4B9F-85E4-5E3B7BF5F260}">
      <dgm:prSet/>
      <dgm:spPr/>
      <dgm:t>
        <a:bodyPr/>
        <a:lstStyle/>
        <a:p>
          <a:endParaRPr lang="en-US"/>
        </a:p>
      </dgm:t>
    </dgm:pt>
    <dgm:pt modelId="{87707BD5-19CF-475B-A3CD-1859E8AC7884}">
      <dgm:prSet phldrT="[Text]"/>
      <dgm:spPr/>
      <dgm:t>
        <a:bodyPr/>
        <a:lstStyle/>
        <a:p>
          <a:r>
            <a:rPr lang="tr-TR" dirty="0" smtClean="0"/>
            <a:t>Raporlama</a:t>
          </a:r>
          <a:endParaRPr lang="en-US" dirty="0"/>
        </a:p>
      </dgm:t>
    </dgm:pt>
    <dgm:pt modelId="{BBA022B5-47AF-4A26-8F6B-A70B648E15D4}" type="sibTrans" cxnId="{1D41DBCE-B190-43E3-8CC8-3FBD744BD42D}">
      <dgm:prSet/>
      <dgm:spPr/>
      <dgm:t>
        <a:bodyPr/>
        <a:lstStyle/>
        <a:p>
          <a:endParaRPr lang="en-US"/>
        </a:p>
      </dgm:t>
    </dgm:pt>
    <dgm:pt modelId="{009C3018-EC41-4D11-9C22-C4A1A28C156B}" type="parTrans" cxnId="{1D41DBCE-B190-43E3-8CC8-3FBD744BD42D}">
      <dgm:prSet/>
      <dgm:spPr/>
      <dgm:t>
        <a:bodyPr/>
        <a:lstStyle/>
        <a:p>
          <a:endParaRPr lang="en-US"/>
        </a:p>
      </dgm:t>
    </dgm:pt>
    <dgm:pt modelId="{DED096A6-9274-421E-9E08-2ABE86A16B6F}">
      <dgm:prSet phldrT="[Text]"/>
      <dgm:spPr/>
      <dgm:t>
        <a:bodyPr/>
        <a:lstStyle/>
        <a:p>
          <a:r>
            <a:rPr lang="tr-TR" dirty="0" smtClean="0"/>
            <a:t>Kayıt</a:t>
          </a:r>
          <a:endParaRPr lang="en-US" dirty="0"/>
        </a:p>
      </dgm:t>
    </dgm:pt>
    <dgm:pt modelId="{47100D45-B31B-4956-A14D-C177369196FB}" type="sibTrans" cxnId="{0E1A4B36-31F8-4FE2-B09A-487B0590A1C2}">
      <dgm:prSet/>
      <dgm:spPr/>
      <dgm:t>
        <a:bodyPr/>
        <a:lstStyle/>
        <a:p>
          <a:endParaRPr lang="en-US"/>
        </a:p>
      </dgm:t>
    </dgm:pt>
    <dgm:pt modelId="{6F0904E3-91F2-44EC-9729-9E0531757A67}" type="parTrans" cxnId="{0E1A4B36-31F8-4FE2-B09A-487B0590A1C2}">
      <dgm:prSet/>
      <dgm:spPr/>
      <dgm:t>
        <a:bodyPr/>
        <a:lstStyle/>
        <a:p>
          <a:endParaRPr lang="en-US"/>
        </a:p>
      </dgm:t>
    </dgm:pt>
    <dgm:pt modelId="{C3851BA1-D194-4AB5-953F-9F79CDBE3AF3}" type="pres">
      <dgm:prSet presAssocID="{FED48FEB-E865-4E99-A7C5-69E4EB3A735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0CD4FE21-E2E2-4117-AD85-02A54E09CCC3}" type="pres">
      <dgm:prSet presAssocID="{3FE505B8-E3E8-4EE8-A341-4A186547CB71}" presName="composite" presStyleCnt="0">
        <dgm:presLayoutVars>
          <dgm:chMax val="1"/>
          <dgm:chPref val="1"/>
        </dgm:presLayoutVars>
      </dgm:prSet>
      <dgm:spPr/>
    </dgm:pt>
    <dgm:pt modelId="{FF838763-8860-4054-8BD8-ED8239BFA4D5}" type="pres">
      <dgm:prSet presAssocID="{3FE505B8-E3E8-4EE8-A341-4A186547CB71}" presName="Accent" presStyleLbl="trAlignAcc1" presStyleIdx="0" presStyleCnt="3">
        <dgm:presLayoutVars>
          <dgm:chMax val="0"/>
          <dgm:chPref val="0"/>
        </dgm:presLayoutVars>
      </dgm:prSet>
      <dgm:spPr/>
    </dgm:pt>
    <dgm:pt modelId="{68A62D84-8AAA-4FD4-A8FE-5BCBC7090BA3}" type="pres">
      <dgm:prSet presAssocID="{3FE505B8-E3E8-4EE8-A341-4A186547CB71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7453EA8-0348-4E80-B37C-5F56A418C2CA}" type="pres">
      <dgm:prSet presAssocID="{3FE505B8-E3E8-4EE8-A341-4A186547CB71}" presName="ChildComposite" presStyleCnt="0"/>
      <dgm:spPr/>
    </dgm:pt>
    <dgm:pt modelId="{BB85EB3C-4612-4FD4-9049-800F8F9D1502}" type="pres">
      <dgm:prSet presAssocID="{3FE505B8-E3E8-4EE8-A341-4A186547CB71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29D0AA-8936-42DA-A2B3-E05D2C0DBAAE}" type="pres">
      <dgm:prSet presAssocID="{3FE505B8-E3E8-4EE8-A341-4A186547CB7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CEB03-10AD-41E0-8325-BAFF834FED61}" type="pres">
      <dgm:prSet presAssocID="{A3DC1F0F-4EF9-43A6-BE7D-213C25B131E9}" presName="sibTrans" presStyleCnt="0"/>
      <dgm:spPr/>
    </dgm:pt>
    <dgm:pt modelId="{229CF4FF-5F5C-4FBA-ACF7-00899BD4D359}" type="pres">
      <dgm:prSet presAssocID="{6E909DCC-EDC6-4D03-A8AC-8BF2BFBF13F5}" presName="composite" presStyleCnt="0">
        <dgm:presLayoutVars>
          <dgm:chMax val="1"/>
          <dgm:chPref val="1"/>
        </dgm:presLayoutVars>
      </dgm:prSet>
      <dgm:spPr/>
    </dgm:pt>
    <dgm:pt modelId="{6708C6EA-C86F-4EF9-9D22-989C4E9CAF27}" type="pres">
      <dgm:prSet presAssocID="{6E909DCC-EDC6-4D03-A8AC-8BF2BFBF13F5}" presName="Accent" presStyleLbl="trAlignAcc1" presStyleIdx="1" presStyleCnt="3">
        <dgm:presLayoutVars>
          <dgm:chMax val="0"/>
          <dgm:chPref val="0"/>
        </dgm:presLayoutVars>
      </dgm:prSet>
      <dgm:spPr/>
    </dgm:pt>
    <dgm:pt modelId="{80F6759E-2CB0-437A-B4DA-FD784CAE7E70}" type="pres">
      <dgm:prSet presAssocID="{6E909DCC-EDC6-4D03-A8AC-8BF2BFBF13F5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A54A1A3-D503-402F-BDCE-27BAB795CA09}" type="pres">
      <dgm:prSet presAssocID="{6E909DCC-EDC6-4D03-A8AC-8BF2BFBF13F5}" presName="ChildComposite" presStyleCnt="0"/>
      <dgm:spPr/>
    </dgm:pt>
    <dgm:pt modelId="{55C843A5-65C3-46D2-A084-E4F2F7793CAC}" type="pres">
      <dgm:prSet presAssocID="{6E909DCC-EDC6-4D03-A8AC-8BF2BFBF13F5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A95D3-DBB8-4008-B13B-70CD95C52597}" type="pres">
      <dgm:prSet presAssocID="{6E909DCC-EDC6-4D03-A8AC-8BF2BFBF13F5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0319-BCB9-4830-8C26-4C368D26AB06}" type="pres">
      <dgm:prSet presAssocID="{1BE8D6C3-AB97-4F3F-9D92-443519715FD4}" presName="sibTrans" presStyleCnt="0"/>
      <dgm:spPr/>
    </dgm:pt>
    <dgm:pt modelId="{F095F3F3-5AF9-4027-A85A-217D03ABAC69}" type="pres">
      <dgm:prSet presAssocID="{E6114B0B-A734-43FF-B0C9-40C7A692BE95}" presName="composite" presStyleCnt="0">
        <dgm:presLayoutVars>
          <dgm:chMax val="1"/>
          <dgm:chPref val="1"/>
        </dgm:presLayoutVars>
      </dgm:prSet>
      <dgm:spPr/>
    </dgm:pt>
    <dgm:pt modelId="{2B44D90A-F133-44B7-911B-ED9D712913EC}" type="pres">
      <dgm:prSet presAssocID="{E6114B0B-A734-43FF-B0C9-40C7A692BE95}" presName="Accent" presStyleLbl="trAlignAcc1" presStyleIdx="2" presStyleCnt="3">
        <dgm:presLayoutVars>
          <dgm:chMax val="0"/>
          <dgm:chPref val="0"/>
        </dgm:presLayoutVars>
      </dgm:prSet>
      <dgm:spPr/>
    </dgm:pt>
    <dgm:pt modelId="{C41D4C12-E0DE-448C-A745-2E097A6ECC11}" type="pres">
      <dgm:prSet presAssocID="{E6114B0B-A734-43FF-B0C9-40C7A692BE9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B17485D-B637-4FC6-A253-A001BCE20C03}" type="pres">
      <dgm:prSet presAssocID="{E6114B0B-A734-43FF-B0C9-40C7A692BE95}" presName="ChildComposite" presStyleCnt="0"/>
      <dgm:spPr/>
    </dgm:pt>
    <dgm:pt modelId="{03D67FF4-97E5-40DD-8B2E-CE3843870D0F}" type="pres">
      <dgm:prSet presAssocID="{E6114B0B-A734-43FF-B0C9-40C7A692BE95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937987-119C-494A-9376-48A1CB446CE5}" type="pres">
      <dgm:prSet presAssocID="{E6114B0B-A734-43FF-B0C9-40C7A692BE9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F4E5E-6E64-4B9F-85E4-5E3B7BF5F260}" srcId="{FED48FEB-E865-4E99-A7C5-69E4EB3A7351}" destId="{6E909DCC-EDC6-4D03-A8AC-8BF2BFBF13F5}" srcOrd="1" destOrd="0" parTransId="{6E949027-60BD-48C6-8520-89304F52A8C3}" sibTransId="{1BE8D6C3-AB97-4F3F-9D92-443519715FD4}"/>
    <dgm:cxn modelId="{7EFA8743-F3A8-4BA3-BAF1-B3E186C3FF07}" srcId="{FED48FEB-E865-4E99-A7C5-69E4EB3A7351}" destId="{E6114B0B-A734-43FF-B0C9-40C7A692BE95}" srcOrd="2" destOrd="0" parTransId="{A9A1BCEE-2938-4C28-B720-7582908068A5}" sibTransId="{74ACD2F5-768F-48C6-862E-AF7C2D0CD027}"/>
    <dgm:cxn modelId="{ABAD53A0-DC25-4EBF-BC21-E7B24E8AD2C7}" type="presOf" srcId="{DED096A6-9274-421E-9E08-2ABE86A16B6F}" destId="{BB85EB3C-4612-4FD4-9049-800F8F9D1502}" srcOrd="0" destOrd="0" presId="urn:microsoft.com/office/officeart/2008/layout/CaptionedPictures"/>
    <dgm:cxn modelId="{854D6263-553D-4047-9A6B-D2062D948EB6}" type="presOf" srcId="{FED48FEB-E865-4E99-A7C5-69E4EB3A7351}" destId="{C3851BA1-D194-4AB5-953F-9F79CDBE3AF3}" srcOrd="0" destOrd="0" presId="urn:microsoft.com/office/officeart/2008/layout/CaptionedPictures"/>
    <dgm:cxn modelId="{09144FF5-051D-4894-8AF2-F5180CB0DA78}" type="presOf" srcId="{E6114B0B-A734-43FF-B0C9-40C7A692BE95}" destId="{BB937987-119C-494A-9376-48A1CB446CE5}" srcOrd="0" destOrd="0" presId="urn:microsoft.com/office/officeart/2008/layout/CaptionedPictures"/>
    <dgm:cxn modelId="{1E8E398D-5C3B-4EB5-AA8D-35626552F4D2}" type="presOf" srcId="{100A1F74-A66C-41E9-B1CC-899E153A901D}" destId="{55C843A5-65C3-46D2-A084-E4F2F7793CAC}" srcOrd="0" destOrd="0" presId="urn:microsoft.com/office/officeart/2008/layout/CaptionedPictures"/>
    <dgm:cxn modelId="{1D41DBCE-B190-43E3-8CC8-3FBD744BD42D}" srcId="{E6114B0B-A734-43FF-B0C9-40C7A692BE95}" destId="{87707BD5-19CF-475B-A3CD-1859E8AC7884}" srcOrd="0" destOrd="0" parTransId="{009C3018-EC41-4D11-9C22-C4A1A28C156B}" sibTransId="{BBA022B5-47AF-4A26-8F6B-A70B648E15D4}"/>
    <dgm:cxn modelId="{9D1D87DF-5BA1-4CA3-B2AB-2A3C2CD8D4AC}" type="presOf" srcId="{87707BD5-19CF-475B-A3CD-1859E8AC7884}" destId="{03D67FF4-97E5-40DD-8B2E-CE3843870D0F}" srcOrd="0" destOrd="0" presId="urn:microsoft.com/office/officeart/2008/layout/CaptionedPictures"/>
    <dgm:cxn modelId="{4B731246-5168-4F34-9428-63EF2105E5AC}" type="presOf" srcId="{6E909DCC-EDC6-4D03-A8AC-8BF2BFBF13F5}" destId="{A9BA95D3-DBB8-4008-B13B-70CD95C52597}" srcOrd="0" destOrd="0" presId="urn:microsoft.com/office/officeart/2008/layout/CaptionedPictures"/>
    <dgm:cxn modelId="{0E1A4B36-31F8-4FE2-B09A-487B0590A1C2}" srcId="{3FE505B8-E3E8-4EE8-A341-4A186547CB71}" destId="{DED096A6-9274-421E-9E08-2ABE86A16B6F}" srcOrd="0" destOrd="0" parTransId="{6F0904E3-91F2-44EC-9729-9E0531757A67}" sibTransId="{47100D45-B31B-4956-A14D-C177369196FB}"/>
    <dgm:cxn modelId="{B3260E38-6713-44D6-ABA5-EB110FE2B3EF}" srcId="{6E909DCC-EDC6-4D03-A8AC-8BF2BFBF13F5}" destId="{100A1F74-A66C-41E9-B1CC-899E153A901D}" srcOrd="0" destOrd="0" parTransId="{94FCBF7A-BFB0-4384-918C-4DA72B765B67}" sibTransId="{B7784F45-B252-4615-9245-25363DF63CF4}"/>
    <dgm:cxn modelId="{8DCE9323-27C5-4362-9C3A-1AD395BEB8DB}" type="presOf" srcId="{3FE505B8-E3E8-4EE8-A341-4A186547CB71}" destId="{3A29D0AA-8936-42DA-A2B3-E05D2C0DBAAE}" srcOrd="0" destOrd="0" presId="urn:microsoft.com/office/officeart/2008/layout/CaptionedPictures"/>
    <dgm:cxn modelId="{C922EFE5-1DF1-40C7-9007-BED8E4C77100}" srcId="{FED48FEB-E865-4E99-A7C5-69E4EB3A7351}" destId="{3FE505B8-E3E8-4EE8-A341-4A186547CB71}" srcOrd="0" destOrd="0" parTransId="{D76F0F1F-BA7F-4528-B3D6-6EC863AAC4F7}" sibTransId="{A3DC1F0F-4EF9-43A6-BE7D-213C25B131E9}"/>
    <dgm:cxn modelId="{F82DFA1C-5C06-4F9E-B1CE-B65A45CB7FF7}" type="presParOf" srcId="{C3851BA1-D194-4AB5-953F-9F79CDBE3AF3}" destId="{0CD4FE21-E2E2-4117-AD85-02A54E09CCC3}" srcOrd="0" destOrd="0" presId="urn:microsoft.com/office/officeart/2008/layout/CaptionedPictures"/>
    <dgm:cxn modelId="{59D3CC15-E4D8-46D6-94AF-ED68F5C59251}" type="presParOf" srcId="{0CD4FE21-E2E2-4117-AD85-02A54E09CCC3}" destId="{FF838763-8860-4054-8BD8-ED8239BFA4D5}" srcOrd="0" destOrd="0" presId="urn:microsoft.com/office/officeart/2008/layout/CaptionedPictures"/>
    <dgm:cxn modelId="{0D907AB1-8EC3-4DBC-85A0-B4BFCC875721}" type="presParOf" srcId="{0CD4FE21-E2E2-4117-AD85-02A54E09CCC3}" destId="{68A62D84-8AAA-4FD4-A8FE-5BCBC7090BA3}" srcOrd="1" destOrd="0" presId="urn:microsoft.com/office/officeart/2008/layout/CaptionedPictures"/>
    <dgm:cxn modelId="{B3FABF25-00B8-4584-B122-2298A979D263}" type="presParOf" srcId="{0CD4FE21-E2E2-4117-AD85-02A54E09CCC3}" destId="{27453EA8-0348-4E80-B37C-5F56A418C2CA}" srcOrd="2" destOrd="0" presId="urn:microsoft.com/office/officeart/2008/layout/CaptionedPictures"/>
    <dgm:cxn modelId="{D8C694EF-C8DC-443B-8301-7875BEF4BDC1}" type="presParOf" srcId="{27453EA8-0348-4E80-B37C-5F56A418C2CA}" destId="{BB85EB3C-4612-4FD4-9049-800F8F9D1502}" srcOrd="0" destOrd="0" presId="urn:microsoft.com/office/officeart/2008/layout/CaptionedPictures"/>
    <dgm:cxn modelId="{F7C4CF3D-38E7-4784-B352-FA046E4AEB53}" type="presParOf" srcId="{27453EA8-0348-4E80-B37C-5F56A418C2CA}" destId="{3A29D0AA-8936-42DA-A2B3-E05D2C0DBAAE}" srcOrd="1" destOrd="0" presId="urn:microsoft.com/office/officeart/2008/layout/CaptionedPictures"/>
    <dgm:cxn modelId="{D0DB353D-AE10-4AEE-BB53-D19310599151}" type="presParOf" srcId="{C3851BA1-D194-4AB5-953F-9F79CDBE3AF3}" destId="{547CEB03-10AD-41E0-8325-BAFF834FED61}" srcOrd="1" destOrd="0" presId="urn:microsoft.com/office/officeart/2008/layout/CaptionedPictures"/>
    <dgm:cxn modelId="{D0833302-D8CC-45FF-B74D-BEDF4AD4C096}" type="presParOf" srcId="{C3851BA1-D194-4AB5-953F-9F79CDBE3AF3}" destId="{229CF4FF-5F5C-4FBA-ACF7-00899BD4D359}" srcOrd="2" destOrd="0" presId="urn:microsoft.com/office/officeart/2008/layout/CaptionedPictures"/>
    <dgm:cxn modelId="{A2BCCADA-D60D-480F-AE3C-85A73AE32BD1}" type="presParOf" srcId="{229CF4FF-5F5C-4FBA-ACF7-00899BD4D359}" destId="{6708C6EA-C86F-4EF9-9D22-989C4E9CAF27}" srcOrd="0" destOrd="0" presId="urn:microsoft.com/office/officeart/2008/layout/CaptionedPictures"/>
    <dgm:cxn modelId="{1E5208B2-6F1E-4D18-A5AD-A3B49F61651F}" type="presParOf" srcId="{229CF4FF-5F5C-4FBA-ACF7-00899BD4D359}" destId="{80F6759E-2CB0-437A-B4DA-FD784CAE7E70}" srcOrd="1" destOrd="0" presId="urn:microsoft.com/office/officeart/2008/layout/CaptionedPictures"/>
    <dgm:cxn modelId="{5D4EDAA5-7076-4710-8E91-FBBE84AEC18A}" type="presParOf" srcId="{229CF4FF-5F5C-4FBA-ACF7-00899BD4D359}" destId="{BA54A1A3-D503-402F-BDCE-27BAB795CA09}" srcOrd="2" destOrd="0" presId="urn:microsoft.com/office/officeart/2008/layout/CaptionedPictures"/>
    <dgm:cxn modelId="{D0A4B75F-61F5-467F-8EA5-1CF4A112D55F}" type="presParOf" srcId="{BA54A1A3-D503-402F-BDCE-27BAB795CA09}" destId="{55C843A5-65C3-46D2-A084-E4F2F7793CAC}" srcOrd="0" destOrd="0" presId="urn:microsoft.com/office/officeart/2008/layout/CaptionedPictures"/>
    <dgm:cxn modelId="{B34A67EF-F69C-40C2-BA26-1CE40F8E52A5}" type="presParOf" srcId="{BA54A1A3-D503-402F-BDCE-27BAB795CA09}" destId="{A9BA95D3-DBB8-4008-B13B-70CD95C52597}" srcOrd="1" destOrd="0" presId="urn:microsoft.com/office/officeart/2008/layout/CaptionedPictures"/>
    <dgm:cxn modelId="{E755BE47-1AFE-4661-BC59-B3DBF7ECA23F}" type="presParOf" srcId="{C3851BA1-D194-4AB5-953F-9F79CDBE3AF3}" destId="{3C1F0319-BCB9-4830-8C26-4C368D26AB06}" srcOrd="3" destOrd="0" presId="urn:microsoft.com/office/officeart/2008/layout/CaptionedPictures"/>
    <dgm:cxn modelId="{FF2BBDF7-6A4B-4C72-AA63-2B0EA5775A9F}" type="presParOf" srcId="{C3851BA1-D194-4AB5-953F-9F79CDBE3AF3}" destId="{F095F3F3-5AF9-4027-A85A-217D03ABAC69}" srcOrd="4" destOrd="0" presId="urn:microsoft.com/office/officeart/2008/layout/CaptionedPictures"/>
    <dgm:cxn modelId="{970B9839-D64A-4029-9016-5C1E7BEB4D6A}" type="presParOf" srcId="{F095F3F3-5AF9-4027-A85A-217D03ABAC69}" destId="{2B44D90A-F133-44B7-911B-ED9D712913EC}" srcOrd="0" destOrd="0" presId="urn:microsoft.com/office/officeart/2008/layout/CaptionedPictures"/>
    <dgm:cxn modelId="{E4133BD5-AEB2-46E6-8521-B091D0F824DC}" type="presParOf" srcId="{F095F3F3-5AF9-4027-A85A-217D03ABAC69}" destId="{C41D4C12-E0DE-448C-A745-2E097A6ECC11}" srcOrd="1" destOrd="0" presId="urn:microsoft.com/office/officeart/2008/layout/CaptionedPictures"/>
    <dgm:cxn modelId="{144CEBBF-3D12-4AD2-B94E-1ED3753C3023}" type="presParOf" srcId="{F095F3F3-5AF9-4027-A85A-217D03ABAC69}" destId="{8B17485D-B637-4FC6-A253-A001BCE20C03}" srcOrd="2" destOrd="0" presId="urn:microsoft.com/office/officeart/2008/layout/CaptionedPictures"/>
    <dgm:cxn modelId="{21FCF924-23AF-4358-B88D-FB65A0667772}" type="presParOf" srcId="{8B17485D-B637-4FC6-A253-A001BCE20C03}" destId="{03D67FF4-97E5-40DD-8B2E-CE3843870D0F}" srcOrd="0" destOrd="0" presId="urn:microsoft.com/office/officeart/2008/layout/CaptionedPictures"/>
    <dgm:cxn modelId="{1CF0072A-9422-41D6-9150-79116416F808}" type="presParOf" srcId="{8B17485D-B637-4FC6-A253-A001BCE20C03}" destId="{BB937987-119C-494A-9376-48A1CB446CE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D38E-C92A-4D63-929F-7F098C9FF55A}" type="datetimeFigureOut">
              <a:rPr lang="en-GB" smtClean="0"/>
              <a:pPr/>
              <a:t>19/11/2013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E32CD-B003-482D-A66F-39C8347AD2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0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8E95-17F3-4A48-BE06-BBD00312A306}" type="datetimeFigureOut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89EC-E815-40FC-AB67-1AC010BB69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7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6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34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060"/>
                </a:solidFill>
              </a:defRPr>
            </a:lvl1pPr>
            <a:lvl2pPr>
              <a:defRPr sz="2400">
                <a:solidFill>
                  <a:srgbClr val="3C6060"/>
                </a:solidFill>
              </a:defRPr>
            </a:lvl2pPr>
            <a:lvl3pPr>
              <a:defRPr sz="2000">
                <a:solidFill>
                  <a:srgbClr val="3C6060"/>
                </a:solidFill>
              </a:defRPr>
            </a:lvl3pPr>
            <a:lvl4pPr>
              <a:defRPr sz="1800">
                <a:solidFill>
                  <a:srgbClr val="3C6060"/>
                </a:solidFill>
              </a:defRPr>
            </a:lvl4pPr>
            <a:lvl5pPr>
              <a:defRPr sz="1800">
                <a:solidFill>
                  <a:srgbClr val="3C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91000" cy="434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C6060"/>
                </a:solidFill>
              </a:defRPr>
            </a:lvl1pPr>
            <a:lvl2pPr>
              <a:defRPr sz="2400">
                <a:solidFill>
                  <a:srgbClr val="3C6060"/>
                </a:solidFill>
              </a:defRPr>
            </a:lvl2pPr>
            <a:lvl3pPr>
              <a:defRPr sz="2000">
                <a:solidFill>
                  <a:srgbClr val="3C6060"/>
                </a:solidFill>
              </a:defRPr>
            </a:lvl3pPr>
            <a:lvl4pPr>
              <a:defRPr sz="1800">
                <a:solidFill>
                  <a:srgbClr val="3C6060"/>
                </a:solidFill>
              </a:defRPr>
            </a:lvl4pPr>
            <a:lvl5pPr>
              <a:defRPr sz="1800">
                <a:solidFill>
                  <a:srgbClr val="3C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3698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B050"/>
                </a:solidFill>
              </a:rPr>
              <a:t>Trans</a:t>
            </a:r>
            <a:r>
              <a:rPr lang="en-US" b="1" baseline="0" dirty="0" smtClean="0">
                <a:solidFill>
                  <a:srgbClr val="C0B050"/>
                </a:solidFill>
              </a:rPr>
              <a:t> Anatolian Natural Gas Pipeline Project</a:t>
            </a:r>
            <a:endParaRPr lang="en-US" b="1" dirty="0">
              <a:solidFill>
                <a:srgbClr val="C0B05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096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5588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anose="020B0603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04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57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28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0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0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19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65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4209-141B-4F1D-ADA3-2EB493D8AB54}" type="datetimeFigureOut">
              <a:rPr lang="tr-TR" smtClean="0"/>
              <a:t>19.11.2013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Paydaş Katılım Toplantıları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0E62-EF45-4558-A7DA-FA610C117962}" type="slidenum">
              <a:rPr lang="tr-TR" smtClean="0"/>
              <a:t>‹#›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10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gizem.kunt\Desktop\ANA KONSEPT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88640"/>
            <a:ext cx="1835695" cy="11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izem.kunt\Desktop\Untitled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153400" cy="45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5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ap.com/" TargetMode="External"/><Relationship Id="rId2" Type="http://schemas.openxmlformats.org/officeDocument/2006/relationships/hyperlink" Target="mailto:info@tanap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9600" y="1600200"/>
            <a:ext cx="83058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gizem.kunt\Desktop\PAYDAS Y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7711645" cy="37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11805" y="47244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3C6060"/>
                </a:solidFill>
              </a:rPr>
              <a:t>15 KASIM 2013</a:t>
            </a:r>
          </a:p>
          <a:p>
            <a:r>
              <a:rPr lang="tr-TR" sz="2400" b="1" dirty="0" smtClean="0">
                <a:solidFill>
                  <a:srgbClr val="3C6060"/>
                </a:solidFill>
              </a:rPr>
              <a:t>ANKARA</a:t>
            </a:r>
            <a:endParaRPr lang="tr-TR" sz="2400" b="1" dirty="0">
              <a:solidFill>
                <a:srgbClr val="3C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Teknik Detaylar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97879"/>
              </p:ext>
            </p:extLst>
          </p:nvPr>
        </p:nvGraphicFramePr>
        <p:xfrm>
          <a:off x="762000" y="2438400"/>
          <a:ext cx="5257800" cy="3896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7233"/>
                <a:gridCol w="2910567"/>
              </a:tblGrid>
              <a:tr h="0">
                <a:tc gridSpan="2"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Uzunluk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1.804 km 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Marmara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Geçişi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18 km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kern="120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Kemerköy</a:t>
                      </a: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Biga</a:t>
                      </a:r>
                      <a:r>
                        <a:rPr lang="de-DE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1400" kern="1200" baseline="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Kavakköy</a:t>
                      </a:r>
                      <a:r>
                        <a:rPr lang="de-DE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400" kern="1200" baseline="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Şarköy</a:t>
                      </a:r>
                      <a:r>
                        <a:rPr lang="de-DE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Çap</a:t>
                      </a: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Kara Geçişi	: 56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inç</a:t>
                      </a:r>
                      <a:endParaRPr lang="tr-TR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Deniz Geçişi	: 36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inç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(Çift Hat)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Kompresör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İstasyonları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7 (31 milyar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tr-TR" sz="1400" kern="1200" baseline="300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/yıl için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kern="120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İnşaat</a:t>
                      </a: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Koridoru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36 m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Blok Vana İstasyonları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Ölçüm İstasyonları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Off </a:t>
                      </a:r>
                      <a:r>
                        <a:rPr lang="tr-TR" sz="1400" kern="120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İstasyonları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2: 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Eskişehir</a:t>
                      </a: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Çanakkale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(31 km Eskişehir bağlantı hattı)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err="1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Pig</a:t>
                      </a: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İstasyonları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En az 2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51770"/>
              </p:ext>
            </p:extLst>
          </p:nvPr>
        </p:nvGraphicFramePr>
        <p:xfrm>
          <a:off x="6286500" y="2438400"/>
          <a:ext cx="2171700" cy="2860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1700"/>
              </a:tblGrid>
              <a:tr h="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Yardımcı</a:t>
                      </a:r>
                      <a:r>
                        <a:rPr lang="de-DE" sz="1400" b="1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Tesisler</a:t>
                      </a:r>
                      <a:r>
                        <a:rPr lang="de-DE" sz="1400" b="1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de-DE" sz="1400" b="1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Kamp Alanı</a:t>
                      </a:r>
                      <a:endParaRPr lang="de-DE" sz="1400" kern="1200" dirty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Boru</a:t>
                      </a:r>
                      <a:r>
                        <a:rPr lang="tr-TR" sz="1400" kern="1200" baseline="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 Stok Sahası</a:t>
                      </a:r>
                      <a:endParaRPr lang="de-DE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Taş Ocakları</a:t>
                      </a:r>
                      <a:endParaRPr lang="de-DE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Ulaşım Yolları</a:t>
                      </a:r>
                      <a:endParaRPr lang="de-DE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Hafriyat Depolama Sahaları</a:t>
                      </a:r>
                      <a:endParaRPr lang="de-DE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 smtClean="0">
                        <a:solidFill>
                          <a:srgbClr val="3C6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rgbClr val="3C6060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8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67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Ana Güzergah Seçimi İlkeleri</a:t>
            </a:r>
            <a:endParaRPr lang="en-US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2000" dirty="0" smtClean="0">
                <a:solidFill>
                  <a:srgbClr val="3C6060"/>
                </a:solidFill>
              </a:rPr>
              <a:t>Proje kısıtları dikkate alınarak, </a:t>
            </a:r>
            <a:r>
              <a:rPr lang="en-US" sz="2000" dirty="0" smtClean="0">
                <a:solidFill>
                  <a:srgbClr val="3C6060"/>
                </a:solidFill>
              </a:rPr>
              <a:t>“</a:t>
            </a:r>
            <a:r>
              <a:rPr lang="tr-TR" sz="2000" dirty="0" smtClean="0">
                <a:solidFill>
                  <a:srgbClr val="3C6060"/>
                </a:solidFill>
              </a:rPr>
              <a:t>çevre ve arazi kullanımına en az etkisi olan, teknik olarak uygulanabilir, güvenilir ve emniyetli boru hattı ekseni ve ilgili AGI alanlarının tespiti</a:t>
            </a:r>
            <a:r>
              <a:rPr lang="en-US" sz="2000" dirty="0" smtClean="0">
                <a:solidFill>
                  <a:srgbClr val="3C6060"/>
                </a:solidFill>
              </a:rPr>
              <a:t>”</a:t>
            </a:r>
            <a:r>
              <a:rPr lang="tr-TR" sz="2000" dirty="0" smtClean="0">
                <a:solidFill>
                  <a:srgbClr val="3C6060"/>
                </a:solidFill>
              </a:rPr>
              <a:t/>
            </a:r>
            <a:br>
              <a:rPr lang="tr-TR" sz="2000" dirty="0" smtClean="0">
                <a:solidFill>
                  <a:srgbClr val="3C6060"/>
                </a:solidFill>
              </a:rPr>
            </a:br>
            <a:r>
              <a:rPr lang="tr-TR" sz="2000" dirty="0" smtClean="0">
                <a:solidFill>
                  <a:srgbClr val="3C6060"/>
                </a:solidFill>
              </a:rPr>
              <a:t>Proje </a:t>
            </a:r>
            <a:r>
              <a:rPr lang="tr-TR" sz="2000" dirty="0" err="1" smtClean="0">
                <a:solidFill>
                  <a:srgbClr val="3C6060"/>
                </a:solidFill>
              </a:rPr>
              <a:t>Kısıtı</a:t>
            </a:r>
            <a:r>
              <a:rPr lang="tr-TR" sz="2000" dirty="0" smtClean="0">
                <a:solidFill>
                  <a:srgbClr val="3C6060"/>
                </a:solidFill>
              </a:rPr>
              <a:t> İlkeleri</a:t>
            </a:r>
            <a:r>
              <a:rPr lang="en-US" sz="2000" dirty="0" smtClean="0">
                <a:solidFill>
                  <a:srgbClr val="3C6060"/>
                </a:solidFill>
              </a:rPr>
              <a:t>:</a:t>
            </a:r>
            <a:endParaRPr lang="en-US" sz="2000" dirty="0">
              <a:solidFill>
                <a:srgbClr val="3C6060"/>
              </a:solidFill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İnşa Edilebilirlik 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(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topo</a:t>
            </a:r>
            <a:r>
              <a:rPr lang="tr-TR" sz="1600" dirty="0" err="1" smtClean="0">
                <a:solidFill>
                  <a:srgbClr val="3C6060"/>
                </a:solidFill>
                <a:latin typeface="Trebuchet MS" pitchFamily="34" charset="0"/>
              </a:rPr>
              <a:t>ğrafya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, </a:t>
            </a:r>
            <a:r>
              <a:rPr lang="tr-TR" sz="1600" dirty="0" err="1" smtClean="0">
                <a:solidFill>
                  <a:srgbClr val="3C6060"/>
                </a:solidFill>
                <a:latin typeface="Trebuchet MS" pitchFamily="34" charset="0"/>
              </a:rPr>
              <a:t>jeomorf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olo</a:t>
            </a:r>
            <a:r>
              <a:rPr lang="tr-TR" sz="1600" dirty="0" err="1" smtClean="0">
                <a:solidFill>
                  <a:srgbClr val="3C6060"/>
                </a:solidFill>
                <a:latin typeface="Trebuchet MS" pitchFamily="34" charset="0"/>
              </a:rPr>
              <a:t>ji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Yapısal Bütünlük 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(</a:t>
            </a:r>
            <a:r>
              <a:rPr lang="tr-TR" sz="1600" u="sng" dirty="0" smtClean="0">
                <a:solidFill>
                  <a:srgbClr val="3C6060"/>
                </a:solidFill>
                <a:latin typeface="Trebuchet MS" pitchFamily="34" charset="0"/>
              </a:rPr>
              <a:t>jeolojik risk alanları</a:t>
            </a:r>
            <a:r>
              <a:rPr lang="en-US" sz="1600" u="sng" dirty="0" smtClean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u="sng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1600" u="sng" dirty="0" smtClean="0">
                <a:solidFill>
                  <a:srgbClr val="3C6060"/>
                </a:solidFill>
                <a:latin typeface="Trebuchet MS" pitchFamily="34" charset="0"/>
              </a:rPr>
              <a:t>TANAP güzergah seçimi kilit unsuru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Halk Sağlığı ve Emniyeti 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(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yerleşkelere olan uzaklık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Yetkili Makam Hükümleri</a:t>
            </a:r>
            <a:endParaRPr lang="en-US" sz="16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Çevre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(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girilmesi yasak alanlardan kaçınma ve korunan alan geçişi </a:t>
            </a:r>
            <a:r>
              <a:rPr lang="tr-TR" sz="1600" dirty="0" err="1" smtClean="0">
                <a:solidFill>
                  <a:srgbClr val="3C6060"/>
                </a:solidFill>
                <a:latin typeface="Trebuchet MS" pitchFamily="34" charset="0"/>
              </a:rPr>
              <a:t>minimizasyonu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Kültürel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Miras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(</a:t>
            </a:r>
            <a:r>
              <a:rPr lang="en-US" sz="1600" dirty="0" err="1">
                <a:solidFill>
                  <a:srgbClr val="3C6060"/>
                </a:solidFill>
                <a:latin typeface="Trebuchet MS" pitchFamily="34" charset="0"/>
              </a:rPr>
              <a:t>S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oyut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Kültürel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Miras</a:t>
            </a:r>
            <a:r>
              <a:rPr lang="en-US" sz="1600" dirty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alanları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,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Arkeolojik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</a:t>
            </a:r>
            <a:r>
              <a:rPr lang="en-US" sz="1600" dirty="0" err="1" smtClean="0">
                <a:solidFill>
                  <a:srgbClr val="3C6060"/>
                </a:solidFill>
                <a:latin typeface="Trebuchet MS" pitchFamily="34" charset="0"/>
              </a:rPr>
              <a:t>sahalar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Arazi Kullanımı 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(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belirgin kullanıma sahip alanlardan kaçınma)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Altyapı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 (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ana altyapı geçişi </a:t>
            </a:r>
            <a:r>
              <a:rPr lang="tr-TR" sz="1600" dirty="0" err="1" smtClean="0">
                <a:solidFill>
                  <a:srgbClr val="3C6060"/>
                </a:solidFill>
                <a:latin typeface="Trebuchet MS" pitchFamily="34" charset="0"/>
              </a:rPr>
              <a:t>minimizasyonu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 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Boru </a:t>
            </a:r>
            <a:r>
              <a:rPr lang="tr-TR" sz="1600" dirty="0">
                <a:solidFill>
                  <a:srgbClr val="3C6060"/>
                </a:solidFill>
                <a:latin typeface="Trebuchet MS" pitchFamily="34" charset="0"/>
              </a:rPr>
              <a:t>H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attı Güvenliği</a:t>
            </a:r>
            <a:endParaRPr lang="en-US" sz="16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Yapım Maliyeti 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(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boru hattı uzunluğu</a:t>
            </a:r>
            <a:r>
              <a:rPr lang="en-US" sz="1600" dirty="0" smtClean="0">
                <a:solidFill>
                  <a:srgbClr val="3C6060"/>
                </a:solidFill>
                <a:latin typeface="Trebuchet MS" pitchFamily="34" charset="0"/>
              </a:rPr>
              <a:t>)</a:t>
            </a:r>
            <a:endParaRPr lang="en-US" sz="1600" dirty="0">
              <a:solidFill>
                <a:srgbClr val="3C6060"/>
              </a:solidFill>
              <a:latin typeface="Trebuchet MS" pitchFamily="34" charset="0"/>
            </a:endParaRPr>
          </a:p>
          <a:p>
            <a:pPr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</p:spTree>
    <p:extLst>
      <p:ext uri="{BB962C8B-B14F-4D97-AF65-F5344CB8AC3E}">
        <p14:creationId xmlns:p14="http://schemas.microsoft.com/office/powerpoint/2010/main" val="35816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6106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Güzergah Seçimi </a:t>
            </a:r>
            <a:r>
              <a:rPr lang="en-US" sz="2000" dirty="0" smtClean="0">
                <a:solidFill>
                  <a:srgbClr val="3C6060"/>
                </a:solidFill>
                <a:latin typeface="Trebuchet MS" pitchFamily="34" charset="0"/>
              </a:rPr>
              <a:t>–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 Koridor Tasfiye Metodolojisi</a:t>
            </a:r>
            <a:endParaRPr lang="en-US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12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990600" y="3513891"/>
            <a:ext cx="1752600" cy="3723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914400" y="3505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Koridorun Belirlenmesi</a:t>
            </a:r>
            <a:endParaRPr lang="tr-TR" sz="1400" dirty="0"/>
          </a:p>
        </p:txBody>
      </p:sp>
      <p:cxnSp>
        <p:nvCxnSpPr>
          <p:cNvPr id="25" name="Düz Ok Bağlayıcısı 24"/>
          <p:cNvCxnSpPr/>
          <p:nvPr/>
        </p:nvCxnSpPr>
        <p:spPr>
          <a:xfrm>
            <a:off x="2819400" y="2338862"/>
            <a:ext cx="0" cy="39095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şağı Ok Belirtme Çizgisi 25"/>
          <p:cNvSpPr/>
          <p:nvPr/>
        </p:nvSpPr>
        <p:spPr>
          <a:xfrm>
            <a:off x="3048000" y="2338862"/>
            <a:ext cx="3200400" cy="1242537"/>
          </a:xfrm>
          <a:prstGeom prst="downArrowCallout">
            <a:avLst>
              <a:gd name="adj1" fmla="val 48548"/>
              <a:gd name="adj2" fmla="val 48016"/>
              <a:gd name="adj3" fmla="val 19406"/>
              <a:gd name="adj4" fmla="val 65676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3048000" y="23694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u="sng" dirty="0" smtClean="0"/>
              <a:t>Proje Alanı Değerlendirmesi</a:t>
            </a:r>
          </a:p>
          <a:p>
            <a:pPr algn="ctr"/>
            <a:r>
              <a:rPr lang="tr-TR" sz="1200" b="1" dirty="0" smtClean="0"/>
              <a:t>Ana Kısıtların Haritalanması</a:t>
            </a:r>
          </a:p>
          <a:p>
            <a:pPr algn="ctr"/>
            <a:r>
              <a:rPr lang="tr-TR" sz="1200" b="1" dirty="0" smtClean="0"/>
              <a:t>CBS ile Verilerin İşlenmesi</a:t>
            </a:r>
          </a:p>
          <a:p>
            <a:pPr algn="ctr"/>
            <a:r>
              <a:rPr lang="tr-TR" sz="1200" b="1" dirty="0" smtClean="0"/>
              <a:t>Proje Koridorunun Tanımlanması</a:t>
            </a:r>
            <a:endParaRPr lang="tr-TR" sz="1200" b="1" dirty="0"/>
          </a:p>
        </p:txBody>
      </p:sp>
      <p:sp>
        <p:nvSpPr>
          <p:cNvPr id="28" name="Aşağı Ok Belirtme Çizgisi 27"/>
          <p:cNvSpPr/>
          <p:nvPr/>
        </p:nvSpPr>
        <p:spPr>
          <a:xfrm>
            <a:off x="3048000" y="3581400"/>
            <a:ext cx="3200400" cy="1318737"/>
          </a:xfrm>
          <a:prstGeom prst="downArrowCallout">
            <a:avLst>
              <a:gd name="adj1" fmla="val 48548"/>
              <a:gd name="adj2" fmla="val 48016"/>
              <a:gd name="adj3" fmla="val 19406"/>
              <a:gd name="adj4" fmla="val 65676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/>
          <p:cNvSpPr txBox="1"/>
          <p:nvPr/>
        </p:nvSpPr>
        <p:spPr>
          <a:xfrm>
            <a:off x="2895600" y="3505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u="sng" dirty="0" smtClean="0"/>
              <a:t>Proje Koridorunun Değerlendirmesi</a:t>
            </a:r>
          </a:p>
          <a:p>
            <a:pPr algn="ctr"/>
            <a:r>
              <a:rPr lang="tr-TR" sz="1200" b="1" dirty="0" smtClean="0"/>
              <a:t>Ana Kısıtların Haritalanması</a:t>
            </a:r>
          </a:p>
          <a:p>
            <a:pPr algn="ctr"/>
            <a:r>
              <a:rPr lang="tr-TR" sz="1200" b="1" dirty="0" smtClean="0"/>
              <a:t>CBS ile Verilerin İşlenmesi</a:t>
            </a:r>
          </a:p>
          <a:p>
            <a:pPr algn="ctr"/>
            <a:r>
              <a:rPr lang="tr-TR" sz="1200" b="1" dirty="0" smtClean="0"/>
              <a:t>2- 5 km’lik Koridor Alternatiflerinin </a:t>
            </a:r>
            <a:endParaRPr lang="tr-TR" sz="1200" b="1" dirty="0"/>
          </a:p>
          <a:p>
            <a:pPr algn="ctr"/>
            <a:r>
              <a:rPr lang="tr-TR" sz="1200" b="1" dirty="0" smtClean="0"/>
              <a:t>Tanımlanması</a:t>
            </a:r>
            <a:endParaRPr lang="tr-TR" sz="1200" b="1" dirty="0"/>
          </a:p>
        </p:txBody>
      </p:sp>
      <p:sp>
        <p:nvSpPr>
          <p:cNvPr id="30" name="Aşağı Ok Belirtme Çizgisi 29"/>
          <p:cNvSpPr/>
          <p:nvPr/>
        </p:nvSpPr>
        <p:spPr>
          <a:xfrm>
            <a:off x="3048000" y="4884747"/>
            <a:ext cx="3200400" cy="1439853"/>
          </a:xfrm>
          <a:prstGeom prst="downArrowCallout">
            <a:avLst>
              <a:gd name="adj1" fmla="val 48548"/>
              <a:gd name="adj2" fmla="val 48016"/>
              <a:gd name="adj3" fmla="val 19406"/>
              <a:gd name="adj4" fmla="val 65676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3048000" y="48768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u="sng" dirty="0" smtClean="0"/>
              <a:t>Koridor Alternatiflerinin Değerlendirmesi</a:t>
            </a:r>
          </a:p>
          <a:p>
            <a:pPr algn="ctr"/>
            <a:r>
              <a:rPr lang="tr-TR" sz="1200" b="1" dirty="0" smtClean="0"/>
              <a:t>Tercih Edilen Güzergah Koridoru (PRC) genişliği olarak  2 km’nin </a:t>
            </a:r>
            <a:r>
              <a:rPr lang="tr-TR" sz="1200" b="1" dirty="0" err="1" smtClean="0"/>
              <a:t>CBS’de</a:t>
            </a:r>
            <a:r>
              <a:rPr lang="tr-TR" sz="1200" b="1" dirty="0" smtClean="0"/>
              <a:t> Tanımlanması ile Koridor Alternatifi Özelliklerinin Değerlendirilmesi</a:t>
            </a:r>
          </a:p>
        </p:txBody>
      </p:sp>
      <p:sp>
        <p:nvSpPr>
          <p:cNvPr id="36" name="Sol Ok 35"/>
          <p:cNvSpPr/>
          <p:nvPr/>
        </p:nvSpPr>
        <p:spPr>
          <a:xfrm>
            <a:off x="6400800" y="4820453"/>
            <a:ext cx="2057400" cy="1046947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6934200" y="51207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Masa başı Çalışmaları</a:t>
            </a:r>
            <a:br>
              <a:rPr lang="tr-TR" sz="1200" b="1" dirty="0" smtClean="0"/>
            </a:br>
            <a:r>
              <a:rPr lang="tr-TR" sz="1200" b="1" dirty="0" smtClean="0"/>
              <a:t>Ulaşılabilir  Veriler</a:t>
            </a:r>
            <a:endParaRPr lang="tr-TR" sz="1200" b="1" dirty="0"/>
          </a:p>
        </p:txBody>
      </p:sp>
      <p:sp>
        <p:nvSpPr>
          <p:cNvPr id="38" name="Sol Ok 37"/>
          <p:cNvSpPr/>
          <p:nvPr/>
        </p:nvSpPr>
        <p:spPr>
          <a:xfrm>
            <a:off x="6400800" y="3525053"/>
            <a:ext cx="2057400" cy="1046947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>
            <a:off x="6934200" y="38253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Masa başı Çalışmaları</a:t>
            </a:r>
            <a:br>
              <a:rPr lang="tr-TR" sz="1200" b="1" dirty="0" smtClean="0"/>
            </a:br>
            <a:r>
              <a:rPr lang="tr-TR" sz="1200" b="1" dirty="0" smtClean="0"/>
              <a:t>Ulaşılabilir  Veriler</a:t>
            </a:r>
            <a:endParaRPr lang="tr-TR" sz="1200" b="1" dirty="0"/>
          </a:p>
        </p:txBody>
      </p:sp>
      <p:sp>
        <p:nvSpPr>
          <p:cNvPr id="40" name="Sol Ok 39"/>
          <p:cNvSpPr/>
          <p:nvPr/>
        </p:nvSpPr>
        <p:spPr>
          <a:xfrm>
            <a:off x="6400800" y="2286000"/>
            <a:ext cx="2057400" cy="1046947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6934200" y="2586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Masa başı Çalışmaları</a:t>
            </a:r>
            <a:br>
              <a:rPr lang="tr-TR" sz="1200" b="1" dirty="0" smtClean="0"/>
            </a:br>
            <a:r>
              <a:rPr lang="tr-TR" sz="1200" b="1" dirty="0" smtClean="0"/>
              <a:t>Ulaşılabilir  Veriler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9000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343400"/>
            <a:ext cx="2971800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 Koridor Tasfiye Metodolojisi</a:t>
            </a:r>
            <a:endParaRPr lang="en-US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13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8200" y="4199691"/>
            <a:ext cx="1828800" cy="3723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62000" y="42642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Boru Hattı Ekseni Seçimi</a:t>
            </a:r>
            <a:endParaRPr lang="tr-TR" sz="1400" dirty="0"/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2819400" y="2438400"/>
            <a:ext cx="0" cy="3810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şağı Ok Belirtme Çizgisi 11"/>
          <p:cNvSpPr/>
          <p:nvPr/>
        </p:nvSpPr>
        <p:spPr>
          <a:xfrm>
            <a:off x="2971800" y="2476500"/>
            <a:ext cx="2971800" cy="1790699"/>
          </a:xfrm>
          <a:prstGeom prst="downArrowCallout">
            <a:avLst>
              <a:gd name="adj1" fmla="val 48548"/>
              <a:gd name="adj2" fmla="val 48016"/>
              <a:gd name="adj3" fmla="val 19406"/>
              <a:gd name="adj4" fmla="val 70944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895600" y="2514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u="sng" dirty="0" smtClean="0"/>
              <a:t>2km’lik Tercih Edilen Güzergah Koridorunun Değerlendirilmesi</a:t>
            </a:r>
          </a:p>
          <a:p>
            <a:pPr algn="ctr"/>
            <a:r>
              <a:rPr lang="tr-TR" sz="1200" b="1" dirty="0" smtClean="0"/>
              <a:t>Kısıtların Haritalanması</a:t>
            </a:r>
          </a:p>
          <a:p>
            <a:pPr algn="ctr"/>
            <a:r>
              <a:rPr lang="tr-TR" sz="1200" b="1" dirty="0" smtClean="0"/>
              <a:t>CBS ile Verilerin İşlenmesi</a:t>
            </a:r>
          </a:p>
          <a:p>
            <a:pPr algn="ctr"/>
            <a:r>
              <a:rPr lang="tr-TR" sz="1200" b="1" dirty="0" smtClean="0"/>
              <a:t>500 m Belirlenmiş Güzergah Koridora (SRC) Daraltılması</a:t>
            </a:r>
            <a:endParaRPr lang="tr-TR" sz="12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895600" y="44707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u="sng" dirty="0" smtClean="0"/>
              <a:t>500 m Belirlenmiş Güzergah Koridorunun Değerlendirmesi</a:t>
            </a:r>
          </a:p>
          <a:p>
            <a:pPr algn="ctr"/>
            <a:r>
              <a:rPr lang="tr-TR" sz="1200" b="1" dirty="0" smtClean="0"/>
              <a:t>Kısıtların Haritalanması</a:t>
            </a:r>
          </a:p>
          <a:p>
            <a:pPr algn="ctr"/>
            <a:r>
              <a:rPr lang="tr-TR" sz="1200" b="1" dirty="0" smtClean="0"/>
              <a:t>CBS ile Değerlendirilmesi</a:t>
            </a:r>
          </a:p>
          <a:p>
            <a:pPr algn="ctr"/>
            <a:r>
              <a:rPr lang="tr-TR" sz="1200" b="1" dirty="0" smtClean="0"/>
              <a:t>Eksenin ve İnşaat Koridorunun Tanımlanması</a:t>
            </a:r>
            <a:endParaRPr lang="tr-TR" sz="1200" b="1" dirty="0"/>
          </a:p>
        </p:txBody>
      </p:sp>
      <p:sp>
        <p:nvSpPr>
          <p:cNvPr id="18" name="Sol Ok 17"/>
          <p:cNvSpPr/>
          <p:nvPr/>
        </p:nvSpPr>
        <p:spPr>
          <a:xfrm>
            <a:off x="6019800" y="2590800"/>
            <a:ext cx="2514600" cy="1046947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6477000" y="2819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Masa başı ve Saha Çalışmaları</a:t>
            </a:r>
            <a:br>
              <a:rPr lang="tr-TR" sz="1200" b="1" dirty="0" smtClean="0"/>
            </a:br>
            <a:r>
              <a:rPr lang="tr-TR" sz="1200" b="1" dirty="0" smtClean="0"/>
              <a:t>Yetkili Makam Verileri</a:t>
            </a:r>
            <a:endParaRPr lang="tr-TR" sz="1200" b="1" dirty="0"/>
          </a:p>
        </p:txBody>
      </p:sp>
      <p:sp>
        <p:nvSpPr>
          <p:cNvPr id="20" name="Sol Ok 19"/>
          <p:cNvSpPr/>
          <p:nvPr/>
        </p:nvSpPr>
        <p:spPr>
          <a:xfrm>
            <a:off x="6019800" y="4419600"/>
            <a:ext cx="2514600" cy="1046947"/>
          </a:xfrm>
          <a:prstGeom prst="lef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/>
          <p:cNvSpPr txBox="1"/>
          <p:nvPr/>
        </p:nvSpPr>
        <p:spPr>
          <a:xfrm>
            <a:off x="6477000" y="4719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Masa başı ve Saha Çalışmaları</a:t>
            </a:r>
            <a:br>
              <a:rPr lang="tr-TR" sz="1200" b="1" dirty="0" smtClean="0"/>
            </a:br>
            <a:r>
              <a:rPr lang="tr-TR" sz="1200" b="1" dirty="0" smtClean="0"/>
              <a:t>Yetkili Makam Verileri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8002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61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Proje Koridorunun Belirlenmesi</a:t>
            </a: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14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362200"/>
            <a:ext cx="8795041" cy="2743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1820" y="5105400"/>
            <a:ext cx="806118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tr-TR" sz="1400" b="1" dirty="0" smtClean="0"/>
              <a:t>CBS modeli ile geliştirilen genel kısıt haritasının görünümü </a:t>
            </a:r>
            <a:r>
              <a:rPr lang="en-US" sz="1400" b="1" dirty="0" smtClean="0"/>
              <a:t> </a:t>
            </a:r>
            <a:br>
              <a:rPr lang="en-US" sz="1400" b="1" dirty="0" smtClean="0"/>
            </a:br>
            <a:endParaRPr lang="en-US" sz="1400" b="1" dirty="0" smtClean="0"/>
          </a:p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tr-TR" sz="1200" dirty="0" smtClean="0"/>
              <a:t>yeşil</a:t>
            </a:r>
            <a:r>
              <a:rPr lang="en-US" sz="1200" dirty="0" smtClean="0"/>
              <a:t> = </a:t>
            </a:r>
            <a:r>
              <a:rPr lang="tr-TR" sz="1200" dirty="0" smtClean="0"/>
              <a:t>ihmal edilebilir kısıt alanı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tr-TR" sz="1200" dirty="0" smtClean="0"/>
              <a:t>kırmızı</a:t>
            </a:r>
            <a:r>
              <a:rPr lang="en-US" sz="1200" dirty="0" smtClean="0"/>
              <a:t> = </a:t>
            </a:r>
            <a:r>
              <a:rPr lang="tr-TR" sz="1200" dirty="0" smtClean="0"/>
              <a:t>önemli kısıt alanı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6305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61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Güzergah Alternatiflerinin Belirlenmesi</a:t>
            </a: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15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362200"/>
            <a:ext cx="8899380" cy="3048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5467350"/>
            <a:ext cx="7848600" cy="704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tr-TR" sz="1400" b="1" dirty="0" smtClean="0"/>
              <a:t>Güzergah alternatiflerinin belirlenmesi için CBS </a:t>
            </a:r>
            <a:r>
              <a:rPr lang="tr-TR" sz="1400" b="1" dirty="0"/>
              <a:t>m</a:t>
            </a:r>
            <a:r>
              <a:rPr lang="tr-TR" sz="1400" b="1" dirty="0" smtClean="0"/>
              <a:t>odeli yardımıyla geliştirilmiş ve işlenmiş kısıtların ve incelenen 3 ana alternatifin haritada gösterimi</a:t>
            </a:r>
          </a:p>
        </p:txBody>
      </p:sp>
    </p:spTree>
    <p:extLst>
      <p:ext uri="{BB962C8B-B14F-4D97-AF65-F5344CB8AC3E}">
        <p14:creationId xmlns:p14="http://schemas.microsoft.com/office/powerpoint/2010/main" val="12493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61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Güzergah Alternatiflerinin 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Belirlenmesi</a:t>
            </a:r>
          </a:p>
          <a:p>
            <a:pPr marL="0" indent="0">
              <a:buNone/>
            </a:pPr>
            <a:endParaRPr lang="en-US" sz="1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Kısıt Detayları</a:t>
            </a: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16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5" y="2896200"/>
            <a:ext cx="6304755" cy="3276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086600" y="2972400"/>
            <a:ext cx="1676400" cy="3580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tr-TR" sz="1600" dirty="0" smtClean="0"/>
              <a:t>Erzincan yakınlarındaki alanlarda zorlu </a:t>
            </a:r>
            <a:r>
              <a:rPr lang="tr-TR" sz="1600" dirty="0" err="1" smtClean="0"/>
              <a:t>jeotehlikeler</a:t>
            </a:r>
            <a:r>
              <a:rPr lang="tr-TR" sz="1600" dirty="0" smtClean="0"/>
              <a:t> </a:t>
            </a:r>
            <a:r>
              <a:rPr lang="en-US" sz="1600" dirty="0" smtClean="0"/>
              <a:t>(</a:t>
            </a:r>
            <a:r>
              <a:rPr lang="tr-TR" sz="1600" dirty="0" smtClean="0"/>
              <a:t>Kuzey Anadolu Fay Hattı ve toprak kaymaları)</a:t>
            </a:r>
            <a:r>
              <a:rPr lang="en-US" sz="1600" dirty="0" smtClean="0"/>
              <a:t> </a:t>
            </a:r>
            <a:r>
              <a:rPr lang="tr-TR" sz="1600" dirty="0" smtClean="0"/>
              <a:t>ile birlikte mevcut boru hattı koridorları bulunmaktadır.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61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Güvenilir Güzergah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2000" dirty="0" smtClean="0">
                <a:solidFill>
                  <a:srgbClr val="3C6060"/>
                </a:solidFill>
                <a:latin typeface="Trebuchet MS" pitchFamily="34" charset="0"/>
              </a:rPr>
              <a:t>Proje Koridorunun Belirlenmesi</a:t>
            </a: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17</a:t>
            </a:fld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pic>
        <p:nvPicPr>
          <p:cNvPr id="10" name="Resim 19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362201"/>
            <a:ext cx="7872829" cy="4114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1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MS\CED_Ortak\ELİF MANAV TÜFEKCİ\CBS\TANAP\NGO sunuma\havza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733394" cy="47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5240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Güvenilir Güzergah Seçimi </a:t>
            </a:r>
            <a:r>
              <a:rPr lang="en-US" sz="2000" dirty="0">
                <a:solidFill>
                  <a:srgbClr val="3C6060"/>
                </a:solidFill>
                <a:latin typeface="Trebuchet MS" pitchFamily="34" charset="0"/>
              </a:rPr>
              <a:t>– </a:t>
            </a:r>
            <a:r>
              <a:rPr lang="tr-TR" sz="2000" dirty="0">
                <a:solidFill>
                  <a:srgbClr val="3C6060"/>
                </a:solidFill>
                <a:latin typeface="Trebuchet MS" pitchFamily="34" charset="0"/>
              </a:rPr>
              <a:t>Proje Koridorunun Belirlenmesi</a:t>
            </a:r>
            <a:endParaRPr lang="en-US" sz="20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1430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</p:spTree>
    <p:extLst>
      <p:ext uri="{BB962C8B-B14F-4D97-AF65-F5344CB8AC3E}">
        <p14:creationId xmlns:p14="http://schemas.microsoft.com/office/powerpoint/2010/main" val="140838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hangingPunct="0">
              <a:buNone/>
            </a:pPr>
            <a:r>
              <a:rPr lang="tr-TR" sz="2400" dirty="0" smtClean="0">
                <a:latin typeface="Trebuchet MS"/>
                <a:cs typeface="Trebuchet MS"/>
              </a:rPr>
              <a:t>Mevcut Durum Tespit Çalışmaları </a:t>
            </a:r>
          </a:p>
          <a:p>
            <a:pPr marL="0" lvl="1" indent="0" algn="just" hangingPunct="0">
              <a:buNone/>
            </a:pPr>
            <a:endParaRPr lang="en-US" sz="2400" dirty="0" smtClean="0">
              <a:latin typeface="Trebuchet MS"/>
              <a:cs typeface="Trebuchet M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2000" dirty="0" smtClean="0">
                <a:latin typeface="Trebuchet MS"/>
                <a:ea typeface="Verdana" pitchFamily="34" charset="0"/>
                <a:cs typeface="Trebuchet MS"/>
              </a:rPr>
              <a:t>Fiziki Bileşenler</a:t>
            </a:r>
            <a:endParaRPr lang="tr-TR" sz="2000" dirty="0">
              <a:latin typeface="Trebuchet MS"/>
              <a:ea typeface="Verdana" pitchFamily="34" charset="0"/>
              <a:cs typeface="Trebuchet MS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sz="1600" dirty="0" smtClean="0">
                <a:latin typeface="Trebuchet MS"/>
                <a:ea typeface="Verdana" pitchFamily="34" charset="0"/>
                <a:cs typeface="Trebuchet MS"/>
              </a:rPr>
              <a:t>Karasal ve Denizel Çalışmalar</a:t>
            </a:r>
            <a:endParaRPr lang="tr-TR" sz="1600" dirty="0">
              <a:latin typeface="Trebuchet MS"/>
              <a:ea typeface="Verdana" pitchFamily="34" charset="0"/>
              <a:cs typeface="Trebuchet M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2000" dirty="0" smtClean="0">
                <a:latin typeface="Trebuchet MS"/>
                <a:ea typeface="Verdana" pitchFamily="34" charset="0"/>
                <a:cs typeface="Trebuchet MS"/>
              </a:rPr>
              <a:t>Ekolojik Bileşenler </a:t>
            </a:r>
            <a:endParaRPr lang="tr-TR" sz="2000" dirty="0">
              <a:latin typeface="Trebuchet MS"/>
              <a:ea typeface="Verdana" pitchFamily="34" charset="0"/>
              <a:cs typeface="Trebuchet MS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sz="1600" dirty="0" smtClean="0">
                <a:latin typeface="Trebuchet MS"/>
                <a:ea typeface="Verdana" pitchFamily="34" charset="0"/>
                <a:cs typeface="Trebuchet MS"/>
              </a:rPr>
              <a:t>Karasal ve Denizel Ekoloji Çalışmaları </a:t>
            </a:r>
            <a:endParaRPr lang="tr-TR" sz="1600" dirty="0">
              <a:latin typeface="Trebuchet MS"/>
              <a:ea typeface="Verdana" pitchFamily="34" charset="0"/>
              <a:cs typeface="Trebuchet MS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tr-TR" sz="2000" dirty="0" smtClean="0">
                <a:latin typeface="Trebuchet MS"/>
                <a:ea typeface="Verdana" pitchFamily="34" charset="0"/>
                <a:cs typeface="Trebuchet MS"/>
              </a:rPr>
              <a:t>Sosyal Bileşenler </a:t>
            </a:r>
            <a:endParaRPr lang="tr-TR" sz="2000" dirty="0">
              <a:latin typeface="Trebuchet MS"/>
              <a:ea typeface="Verdana" pitchFamily="34" charset="0"/>
              <a:cs typeface="Trebuchet MS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sz="1600" dirty="0" err="1" smtClean="0">
                <a:latin typeface="Trebuchet MS"/>
                <a:ea typeface="Verdana" pitchFamily="34" charset="0"/>
                <a:cs typeface="Trebuchet MS"/>
              </a:rPr>
              <a:t>Sosyo</a:t>
            </a:r>
            <a:r>
              <a:rPr lang="tr-TR" sz="1600" dirty="0" smtClean="0">
                <a:latin typeface="Trebuchet MS"/>
                <a:ea typeface="Verdana" pitchFamily="34" charset="0"/>
                <a:cs typeface="Trebuchet MS"/>
              </a:rPr>
              <a:t>-ekonomik Çalışmalar </a:t>
            </a:r>
          </a:p>
          <a:p>
            <a:pPr marL="800100" lvl="1" indent="-34290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tr-TR" sz="1600" dirty="0" smtClean="0">
                <a:latin typeface="Trebuchet MS"/>
                <a:ea typeface="Verdana" pitchFamily="34" charset="0"/>
                <a:cs typeface="Trebuchet MS"/>
              </a:rPr>
              <a:t>Karasal ve Denizel Arkeolojik/Kültürel Miras Çalışmaları</a:t>
            </a:r>
            <a:endParaRPr lang="tr-TR" sz="1600" dirty="0">
              <a:latin typeface="Trebuchet MS"/>
              <a:ea typeface="Verdana" pitchFamily="34" charset="0"/>
              <a:cs typeface="Trebuchet MS"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2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286000"/>
            <a:ext cx="7924800" cy="381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lvl="0" indent="0">
              <a:lnSpc>
                <a:spcPct val="110000"/>
              </a:lnSpc>
              <a:buNone/>
            </a:pPr>
            <a:r>
              <a:rPr lang="tr-TR" sz="2000" b="1" dirty="0" smtClean="0"/>
              <a:t>10:30  </a:t>
            </a:r>
            <a:r>
              <a:rPr lang="en-US" sz="2000" b="1" dirty="0" smtClean="0"/>
              <a:t>A</a:t>
            </a:r>
            <a:r>
              <a:rPr lang="tr-TR" sz="2000" dirty="0" smtClean="0"/>
              <a:t>ÇILIŞ</a:t>
            </a:r>
          </a:p>
          <a:p>
            <a:pPr lvl="2">
              <a:lnSpc>
                <a:spcPct val="110000"/>
              </a:lnSpc>
            </a:pPr>
            <a:r>
              <a:rPr lang="tr-TR" sz="2000" dirty="0" smtClean="0"/>
              <a:t>Neden toplandık?</a:t>
            </a:r>
          </a:p>
          <a:p>
            <a:pPr lvl="2">
              <a:lnSpc>
                <a:spcPct val="110000"/>
              </a:lnSpc>
            </a:pPr>
            <a:r>
              <a:rPr lang="tr-TR" sz="2000" dirty="0" smtClean="0"/>
              <a:t>Kimler burada?</a:t>
            </a:r>
          </a:p>
          <a:p>
            <a:pPr lvl="2">
              <a:lnSpc>
                <a:spcPct val="110000"/>
              </a:lnSpc>
            </a:pPr>
            <a:r>
              <a:rPr lang="tr-TR" sz="2000" dirty="0" smtClean="0"/>
              <a:t>Yöntem</a:t>
            </a:r>
            <a:endParaRPr lang="en-GB" sz="2000" dirty="0"/>
          </a:p>
          <a:p>
            <a:pPr marL="15875" indent="0">
              <a:lnSpc>
                <a:spcPct val="110000"/>
              </a:lnSpc>
              <a:buNone/>
            </a:pPr>
            <a:r>
              <a:rPr lang="tr-TR" sz="2000" b="1" dirty="0" smtClean="0"/>
              <a:t>10:40 	ACİL DURUM BİLGİLENDİRMESİ</a:t>
            </a:r>
            <a:endParaRPr lang="tr-TR" sz="2000" b="1" dirty="0"/>
          </a:p>
          <a:p>
            <a:pPr marL="15875" indent="0">
              <a:lnSpc>
                <a:spcPct val="110000"/>
              </a:lnSpc>
              <a:buNone/>
            </a:pPr>
            <a:r>
              <a:rPr lang="tr-TR" sz="2000" b="1" dirty="0" smtClean="0"/>
              <a:t>10:45	TANAP PROJESİ STRATEJİK YAKLAŞIM</a:t>
            </a:r>
          </a:p>
          <a:p>
            <a:pPr marL="15875" indent="0">
              <a:lnSpc>
                <a:spcPct val="110000"/>
              </a:lnSpc>
              <a:buNone/>
            </a:pPr>
            <a:r>
              <a:rPr lang="tr-TR" sz="2000" b="1" dirty="0" smtClean="0"/>
              <a:t>11:00 	SUNUM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b="1" dirty="0" smtClean="0"/>
              <a:t>11:40	SORU ve CEVAPLAR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000" b="1" dirty="0" smtClean="0"/>
              <a:t>12:30	KAPANIŞ ve İKRAM</a:t>
            </a:r>
          </a:p>
        </p:txBody>
      </p:sp>
      <p:pic>
        <p:nvPicPr>
          <p:cNvPr id="6" name="Picture 2" descr="C:\Users\gizem.kunt\Desktop\PAYDAS YA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422" r="6327" b="26790"/>
          <a:stretch/>
        </p:blipFill>
        <p:spPr bwMode="auto">
          <a:xfrm>
            <a:off x="2672676" y="142982"/>
            <a:ext cx="464252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05200" y="16002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3C6060"/>
                </a:solidFill>
              </a:rPr>
              <a:t>(15 KASIM 2013)</a:t>
            </a:r>
            <a:endParaRPr lang="tr-TR" sz="2400" b="1" dirty="0">
              <a:solidFill>
                <a:srgbClr val="3C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SW_ON_TNP539_PIC_002_201305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" b="1071"/>
          <a:stretch>
            <a:fillRect/>
          </a:stretch>
        </p:blipFill>
        <p:spPr>
          <a:xfrm>
            <a:off x="914400" y="1676400"/>
            <a:ext cx="3602434" cy="1981200"/>
          </a:xfrm>
        </p:spPr>
      </p:pic>
      <p:pic>
        <p:nvPicPr>
          <p:cNvPr id="5" name="Picture 4" descr="IMG_22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3556000" cy="2667000"/>
          </a:xfrm>
          <a:prstGeom prst="rect">
            <a:avLst/>
          </a:prstGeom>
        </p:spPr>
      </p:pic>
      <p:pic>
        <p:nvPicPr>
          <p:cNvPr id="6" name="Picture 5" descr="IMG_01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860800" cy="28956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.aksakal\AppData\Local\Microsoft\Windows\Temporary Internet Files\Content.Outlook\3026SLI5\IMG_0458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4" y="1676400"/>
            <a:ext cx="3337480" cy="250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.aksakal\AppData\Local\Microsoft\Windows\Temporary Internet Files\Content.Outlook\3026SLI5\IMG_0451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7" y="4235504"/>
            <a:ext cx="3037791" cy="22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.aksakal\AppData\Local\Microsoft\Windows\Temporary Internet Files\Content.Outlook\3026SLI5\IMG_0409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08" y="3626092"/>
            <a:ext cx="3801210" cy="28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.aksakal\AppData\Local\Microsoft\Windows\Temporary Internet Files\Content.Outlook\3026SLI5\IMG_0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16" y="1794706"/>
            <a:ext cx="3017258" cy="22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8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7"/>
          <p:cNvSpPr/>
          <p:nvPr/>
        </p:nvSpPr>
        <p:spPr>
          <a:xfrm>
            <a:off x="107504" y="1371600"/>
            <a:ext cx="8579296" cy="535464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Picture 5" descr="C:\Users\e.manav\Desktop\Muhsin Çoğaldan foto\17.Haziran.2013\TFA_REP_ON_G1.7_Altc_4\TFA_REP_ON_G1.7_Altc_4_PIC_002_20130617_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r="19351" b="16001"/>
          <a:stretch/>
        </p:blipFill>
        <p:spPr bwMode="auto">
          <a:xfrm>
            <a:off x="201339" y="4076710"/>
            <a:ext cx="4092995" cy="2194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.manav\Desktop\Muhsin Çoğaldan foto\16.Haziran.2013\TFA_REP_ON_E1.2E_9\TFA_REP_ON_E1.2E_9_PIC_003_20130616_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5"/>
          <a:stretch/>
        </p:blipFill>
        <p:spPr bwMode="auto">
          <a:xfrm>
            <a:off x="4388043" y="1696698"/>
            <a:ext cx="4636622" cy="228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4506" y="1143333"/>
            <a:ext cx="7854715" cy="3735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5643" tIns="47828" rIns="95643" bIns="47828">
            <a:spAutoFit/>
          </a:bodyPr>
          <a:lstStyle/>
          <a:p>
            <a:pPr algn="l" defTabSz="957263" fontAlgn="b"/>
            <a:r>
              <a:rPr lang="tr-TR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Herpetofauna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7984" y="1711044"/>
            <a:ext cx="1653934" cy="31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800" b="1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Ophisops</a:t>
            </a:r>
            <a:r>
              <a:rPr lang="tr-TR" sz="800" b="1" i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800" b="1" i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elegans</a:t>
            </a:r>
            <a:endParaRPr lang="tr-TR" sz="800" b="1" i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67896"/>
            <a:ext cx="729258" cy="353579"/>
          </a:xfrm>
        </p:spPr>
        <p:txBody>
          <a:bodyPr/>
          <a:lstStyle/>
          <a:p>
            <a:pPr>
              <a:defRPr/>
            </a:pPr>
            <a:fld id="{DF8E8EC5-1720-42EE-92D7-EEA75E529F9A}" type="slidenum">
              <a:rPr lang="tr-TR" smtClean="0">
                <a:latin typeface="Comic Sans MS" panose="030F0702030302020204" pitchFamily="66" charset="0"/>
              </a:rPr>
              <a:pPr>
                <a:defRPr/>
              </a:pPr>
              <a:t>22</a:t>
            </a:fld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Dikdörtgen 3"/>
          <p:cNvSpPr/>
          <p:nvPr/>
        </p:nvSpPr>
        <p:spPr>
          <a:xfrm>
            <a:off x="2834448" y="3350738"/>
            <a:ext cx="10511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b="1" i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Testudo</a:t>
            </a:r>
            <a:r>
              <a:rPr lang="tr-TR" sz="800" b="1" i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800" b="1" i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hermanni</a:t>
            </a:r>
            <a:r>
              <a:rPr lang="tr-TR" sz="800" i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pic>
        <p:nvPicPr>
          <p:cNvPr id="11" name="Picture 11" descr="C:\Users\e.manav\Desktop\arazi fotolar\amphibia\Rana dalmat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5620"/>
            <a:ext cx="3835206" cy="215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26"/>
          <p:cNvSpPr/>
          <p:nvPr/>
        </p:nvSpPr>
        <p:spPr>
          <a:xfrm>
            <a:off x="3039003" y="3498784"/>
            <a:ext cx="899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b="1" i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Rana </a:t>
            </a:r>
            <a:r>
              <a:rPr lang="tr-TR" sz="800" b="1" i="1" dirty="0" err="1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dalmatina</a:t>
            </a:r>
            <a:endParaRPr lang="tr-TR" sz="800" i="1" dirty="0">
              <a:solidFill>
                <a:schemeClr val="bg2">
                  <a:lumMod val="90000"/>
                </a:schemeClr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4" descr="C:\Users\e.manav\Desktop\Muhsin Çoğaldan foto\17.Haziran.2013\TFA_REP_ON_G1.7_25\TFA_REP_ON_G1.7_25_PIC_002_20130617_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8569" b="9599"/>
          <a:stretch/>
        </p:blipFill>
        <p:spPr bwMode="auto">
          <a:xfrm>
            <a:off x="4388043" y="3997635"/>
            <a:ext cx="4469061" cy="233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27984" y="5995826"/>
            <a:ext cx="1653934" cy="31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8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Lacerta</a:t>
            </a:r>
            <a:r>
              <a:rPr lang="tr-TR" sz="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8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media</a:t>
            </a:r>
            <a:endParaRPr lang="tr-TR" sz="800" b="1" i="1" dirty="0">
              <a:solidFill>
                <a:schemeClr val="tx2">
                  <a:lumMod val="20000"/>
                  <a:lumOff val="80000"/>
                </a:schemeClr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Dikdörtgen 1"/>
          <p:cNvSpPr/>
          <p:nvPr/>
        </p:nvSpPr>
        <p:spPr>
          <a:xfrm>
            <a:off x="2890724" y="6010251"/>
            <a:ext cx="1327324" cy="20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8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Dolichophis</a:t>
            </a:r>
            <a:r>
              <a:rPr lang="tr-TR" sz="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800" b="1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schmidti</a:t>
            </a:r>
            <a:endParaRPr lang="tr-TR" sz="800" b="1" i="1" dirty="0">
              <a:solidFill>
                <a:schemeClr val="tx2">
                  <a:lumMod val="20000"/>
                  <a:lumOff val="80000"/>
                </a:schemeClr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HTAR_ON_059_PIC_00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978773" cy="2971800"/>
          </a:xfrm>
          <a:prstGeom prst="rect">
            <a:avLst/>
          </a:prstGeom>
        </p:spPr>
      </p:pic>
      <p:pic>
        <p:nvPicPr>
          <p:cNvPr id="5" name="Picture 4" descr="ANKET_ON_058_PIC_00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88710"/>
            <a:ext cx="4198464" cy="3135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600200"/>
            <a:ext cx="5791200" cy="426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9070" y="1981200"/>
            <a:ext cx="789153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hangingPunct="0">
              <a:buNone/>
            </a:pPr>
            <a:r>
              <a:rPr lang="tr-TR" sz="2400" dirty="0">
                <a:latin typeface="Trebuchet MS"/>
                <a:cs typeface="Trebuchet MS"/>
              </a:rPr>
              <a:t>Mevcut Durum </a:t>
            </a:r>
            <a:r>
              <a:rPr lang="tr-TR" sz="2400" dirty="0" smtClean="0">
                <a:latin typeface="Trebuchet MS"/>
                <a:cs typeface="Trebuchet MS"/>
              </a:rPr>
              <a:t>Tespit </a:t>
            </a:r>
            <a:r>
              <a:rPr lang="tr-TR" sz="2400" dirty="0">
                <a:latin typeface="Trebuchet MS"/>
                <a:cs typeface="Trebuchet MS"/>
              </a:rPr>
              <a:t>Çalışmaları </a:t>
            </a:r>
            <a:r>
              <a:rPr lang="en-GB" sz="2400" dirty="0">
                <a:latin typeface="Trebuchet MS"/>
                <a:cs typeface="Trebuchet MS"/>
              </a:rPr>
              <a:t>– </a:t>
            </a:r>
            <a:r>
              <a:rPr lang="tr-TR" sz="2400" dirty="0" smtClean="0">
                <a:latin typeface="Trebuchet MS"/>
                <a:cs typeface="Trebuchet MS"/>
              </a:rPr>
              <a:t>Amaçlar</a:t>
            </a:r>
            <a:r>
              <a:rPr lang="en-US" sz="1600" dirty="0" smtClean="0">
                <a:latin typeface="Trebuchet MS"/>
                <a:cs typeface="Trebuchet MS"/>
              </a:rPr>
              <a:t>.</a:t>
            </a:r>
            <a:endParaRPr lang="en-US" sz="1600" dirty="0">
              <a:latin typeface="Trebuchet MS"/>
              <a:cs typeface="Trebuchet MS"/>
            </a:endParaRPr>
          </a:p>
          <a:p>
            <a:pPr marL="285750" indent="-285750" algn="just" hangingPunct="0"/>
            <a:r>
              <a:rPr lang="tr-TR" sz="1600" dirty="0" smtClean="0">
                <a:latin typeface="Trebuchet MS"/>
                <a:cs typeface="Trebuchet MS"/>
              </a:rPr>
              <a:t>Güzergah seçimini, tasarım süreçlerini, ÇSED sürecini ve inşaat metodolojisi seçimini doğrudan etkileyecek çevresel, sosyal ve fiziki kısıtları belirlemek.</a:t>
            </a:r>
            <a:endParaRPr lang="en-US" sz="1600" dirty="0">
              <a:latin typeface="Trebuchet MS"/>
              <a:cs typeface="Trebuchet MS"/>
            </a:endParaRPr>
          </a:p>
          <a:p>
            <a:pPr marL="285750" indent="-285750" algn="just" hangingPunct="0"/>
            <a:r>
              <a:rPr lang="tr-TR" sz="1600" dirty="0" smtClean="0">
                <a:latin typeface="Trebuchet MS"/>
                <a:cs typeface="Trebuchet MS"/>
              </a:rPr>
              <a:t>Ulusal ÇED çalışmaları ve kreditör standartları için gerekli olan mevcut durum verilerini toplamak</a:t>
            </a:r>
            <a:r>
              <a:rPr lang="en-US" sz="1600" dirty="0" smtClean="0">
                <a:latin typeface="Trebuchet MS"/>
                <a:cs typeface="Trebuchet MS"/>
              </a:rPr>
              <a:t>.</a:t>
            </a:r>
            <a:endParaRPr lang="en-US" sz="1600" dirty="0">
              <a:latin typeface="Trebuchet MS"/>
              <a:cs typeface="Trebuchet MS"/>
            </a:endParaRPr>
          </a:p>
          <a:p>
            <a:pPr marL="0" indent="0" algn="just" hangingPunct="0">
              <a:buNone/>
            </a:pPr>
            <a:endParaRPr lang="en-US" sz="1000" dirty="0" smtClean="0">
              <a:latin typeface="Trebuchet MS"/>
              <a:cs typeface="Trebuchet MS"/>
            </a:endParaRPr>
          </a:p>
          <a:p>
            <a:pPr marL="0" indent="0" algn="just" hangingPunct="0">
              <a:buNone/>
            </a:pPr>
            <a:r>
              <a:rPr lang="tr-TR" sz="2000" dirty="0" smtClean="0">
                <a:latin typeface="Trebuchet MS"/>
                <a:cs typeface="Trebuchet MS"/>
              </a:rPr>
              <a:t>Yaklaşım</a:t>
            </a:r>
            <a:r>
              <a:rPr lang="en-US" sz="2000" dirty="0" smtClean="0">
                <a:latin typeface="Trebuchet MS"/>
                <a:cs typeface="Trebuchet MS"/>
              </a:rPr>
              <a:t>;</a:t>
            </a:r>
            <a:endParaRPr lang="en-US" sz="2000" dirty="0">
              <a:latin typeface="Trebuchet MS"/>
              <a:cs typeface="Trebuchet MS"/>
            </a:endParaRPr>
          </a:p>
          <a:p>
            <a:pPr marL="1257300" lvl="2" indent="-342900" algn="just" hangingPunct="0">
              <a:buFont typeface="Wingdings" charset="2"/>
              <a:buChar char="ü"/>
            </a:pPr>
            <a:r>
              <a:rPr lang="tr-TR" sz="1600" dirty="0" smtClean="0">
                <a:latin typeface="Trebuchet MS"/>
                <a:cs typeface="Trebuchet MS"/>
              </a:rPr>
              <a:t>Detaylı literatür çalışmaları</a:t>
            </a:r>
            <a:endParaRPr lang="en-US" sz="1600" dirty="0">
              <a:latin typeface="Trebuchet MS"/>
              <a:cs typeface="Trebuchet MS"/>
            </a:endParaRPr>
          </a:p>
          <a:p>
            <a:pPr marL="1257300" lvl="2" indent="-342900" algn="just" hangingPunct="0">
              <a:buFont typeface="Wingdings" charset="2"/>
              <a:buChar char="ü"/>
            </a:pPr>
            <a:r>
              <a:rPr lang="tr-TR" sz="1600" dirty="0" smtClean="0">
                <a:latin typeface="Trebuchet MS"/>
                <a:cs typeface="Trebuchet MS"/>
              </a:rPr>
              <a:t>Ekolojik ve arkeolojik saha çalışmaları (yoğun güzergah yürüyüşleri)</a:t>
            </a:r>
            <a:endParaRPr lang="en-US" sz="1600" dirty="0">
              <a:latin typeface="Trebuchet MS"/>
              <a:cs typeface="Trebuchet MS"/>
            </a:endParaRPr>
          </a:p>
          <a:p>
            <a:pPr marL="1257300" lvl="2" indent="-342900" algn="just" hangingPunct="0">
              <a:buFont typeface="Wingdings" charset="2"/>
              <a:buChar char="ü"/>
            </a:pPr>
            <a:r>
              <a:rPr lang="tr-TR" sz="1600" dirty="0" smtClean="0">
                <a:latin typeface="Trebuchet MS"/>
                <a:cs typeface="Trebuchet MS"/>
              </a:rPr>
              <a:t>Kapsamlı sosyal mevcut durum çalışmaları </a:t>
            </a:r>
          </a:p>
          <a:p>
            <a:pPr marL="1257300" lvl="2" indent="-342900" algn="just" hangingPunct="0">
              <a:buFont typeface="Wingdings" charset="2"/>
              <a:buChar char="ü"/>
            </a:pPr>
            <a:r>
              <a:rPr lang="tr-TR" sz="1600" dirty="0" smtClean="0">
                <a:latin typeface="Trebuchet MS"/>
                <a:cs typeface="Trebuchet MS"/>
              </a:rPr>
              <a:t>Foto kapanlar, hava fotoğrafları ve CBS gibi gelişmiş teknolojilerin kullanımı</a:t>
            </a:r>
            <a:endParaRPr lang="en-US" sz="1600" dirty="0">
              <a:latin typeface="Trebuchet MS"/>
              <a:cs typeface="Trebuchet MS"/>
            </a:endParaRPr>
          </a:p>
          <a:p>
            <a:pPr marL="1257300" lvl="2" indent="-342900" algn="just" hangingPunct="0">
              <a:buFont typeface="Wingdings" charset="2"/>
              <a:buChar char="ü"/>
            </a:pPr>
            <a:r>
              <a:rPr lang="tr-TR" sz="1600" dirty="0">
                <a:latin typeface="Trebuchet MS"/>
                <a:cs typeface="Trebuchet MS"/>
              </a:rPr>
              <a:t>H</a:t>
            </a:r>
            <a:r>
              <a:rPr lang="tr-TR" sz="1600" dirty="0" smtClean="0">
                <a:latin typeface="Trebuchet MS"/>
                <a:cs typeface="Trebuchet MS"/>
              </a:rPr>
              <a:t>abitat</a:t>
            </a:r>
            <a:r>
              <a:rPr lang="en-US" sz="1600" dirty="0" smtClean="0">
                <a:latin typeface="Trebuchet MS"/>
                <a:cs typeface="Trebuchet MS"/>
              </a:rPr>
              <a:t> </a:t>
            </a:r>
            <a:r>
              <a:rPr lang="tr-TR" sz="1600" dirty="0" smtClean="0">
                <a:latin typeface="Trebuchet MS"/>
                <a:cs typeface="Trebuchet MS"/>
              </a:rPr>
              <a:t>bazlı</a:t>
            </a:r>
            <a:r>
              <a:rPr lang="en-US" sz="1600" dirty="0" smtClean="0">
                <a:latin typeface="Trebuchet MS"/>
                <a:cs typeface="Trebuchet MS"/>
              </a:rPr>
              <a:t> e</a:t>
            </a:r>
            <a:r>
              <a:rPr lang="tr-TR" sz="1600" dirty="0" smtClean="0">
                <a:latin typeface="Trebuchet MS"/>
                <a:cs typeface="Trebuchet MS"/>
              </a:rPr>
              <a:t>k</a:t>
            </a:r>
            <a:r>
              <a:rPr lang="en-US" sz="1600" dirty="0" err="1" smtClean="0">
                <a:latin typeface="Trebuchet MS"/>
                <a:cs typeface="Trebuchet MS"/>
              </a:rPr>
              <a:t>olo</a:t>
            </a:r>
            <a:r>
              <a:rPr lang="tr-TR" sz="1600" dirty="0" err="1" smtClean="0">
                <a:latin typeface="Trebuchet MS"/>
                <a:cs typeface="Trebuchet MS"/>
              </a:rPr>
              <a:t>jik</a:t>
            </a:r>
            <a:r>
              <a:rPr lang="tr-TR" sz="1600" dirty="0" smtClean="0">
                <a:latin typeface="Trebuchet MS"/>
                <a:cs typeface="Trebuchet MS"/>
              </a:rPr>
              <a:t> çalışmalar (Habitat Direktifi ve EUNIS bazlı çalışmalar) </a:t>
            </a:r>
            <a:endParaRPr lang="en-US" sz="1600" dirty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1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924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ÇED</a:t>
            </a:r>
            <a:r>
              <a:rPr lang="en-GB" sz="2400" dirty="0"/>
              <a:t> (</a:t>
            </a:r>
            <a:r>
              <a:rPr lang="tr-TR" sz="2400" dirty="0"/>
              <a:t>Ulusal</a:t>
            </a:r>
            <a:r>
              <a:rPr lang="en-GB" sz="2400" dirty="0"/>
              <a:t>) </a:t>
            </a:r>
            <a:r>
              <a:rPr lang="tr-TR" sz="2400" dirty="0"/>
              <a:t>ve ÇSED </a:t>
            </a:r>
            <a:r>
              <a:rPr lang="en-GB" sz="2400" dirty="0"/>
              <a:t>(</a:t>
            </a:r>
            <a:r>
              <a:rPr lang="tr-TR" sz="2400" dirty="0"/>
              <a:t>Uluslararası</a:t>
            </a:r>
            <a:r>
              <a:rPr lang="en-GB" sz="2400" dirty="0"/>
              <a:t>) </a:t>
            </a:r>
            <a:r>
              <a:rPr lang="tr-TR" sz="2400" dirty="0"/>
              <a:t>Süreçleri</a:t>
            </a:r>
            <a:endParaRPr lang="en-GB" sz="2400" dirty="0"/>
          </a:p>
          <a:p>
            <a:pPr marL="0" indent="0">
              <a:buNone/>
            </a:pPr>
            <a:endParaRPr lang="tr-TR" sz="19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1900" b="1" dirty="0" smtClean="0">
                <a:sym typeface="Wingdings" panose="05000000000000000000" pitchFamily="2" charset="2"/>
              </a:rPr>
              <a:t>Amaç: </a:t>
            </a:r>
            <a:r>
              <a:rPr lang="tr-TR" sz="1900" dirty="0" smtClean="0">
                <a:sym typeface="Wingdings" panose="05000000000000000000" pitchFamily="2" charset="2"/>
              </a:rPr>
              <a:t>Yetkili Türk Otoriteleri (Çevre ve Şehircilik Bakanlığı – ÇŞB) ve </a:t>
            </a:r>
            <a:r>
              <a:rPr lang="tr-TR" sz="1900" dirty="0" err="1" smtClean="0">
                <a:sym typeface="Wingdings" panose="05000000000000000000" pitchFamily="2" charset="2"/>
              </a:rPr>
              <a:t>IFIs</a:t>
            </a:r>
            <a:r>
              <a:rPr lang="tr-TR" sz="1900" dirty="0" smtClean="0">
                <a:sym typeface="Wingdings" panose="05000000000000000000" pitchFamily="2" charset="2"/>
              </a:rPr>
              <a:t> (IFC vb.) ve diğer potansiyel kreditörler için tek bir ÇED/ÇSED </a:t>
            </a:r>
            <a:r>
              <a:rPr lang="tr-TR" sz="1900" dirty="0">
                <a:sym typeface="Wingdings" panose="05000000000000000000" pitchFamily="2" charset="2"/>
              </a:rPr>
              <a:t>r</a:t>
            </a:r>
            <a:r>
              <a:rPr lang="tr-TR" sz="1900" dirty="0" smtClean="0">
                <a:sym typeface="Wingdings" panose="05000000000000000000" pitchFamily="2" charset="2"/>
              </a:rPr>
              <a:t>aporu hazırlamak</a:t>
            </a:r>
            <a:r>
              <a:rPr lang="en-US" sz="1900" dirty="0" smtClean="0"/>
              <a:t>. 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tr-TR" sz="1900" dirty="0" smtClean="0"/>
              <a:t>Bu amaca ulaşmak için, ulusal gerekliliklere ek olarak aşağıdaki bölümler de ÇŞED içerisinde yer alacaktır</a:t>
            </a:r>
            <a:r>
              <a:rPr lang="en-US" sz="1900" dirty="0" smtClean="0"/>
              <a:t>:</a:t>
            </a:r>
            <a:endParaRPr lang="en-US" sz="1900" dirty="0"/>
          </a:p>
          <a:p>
            <a:pPr marL="811213" lvl="2" defTabSz="896938"/>
            <a:r>
              <a:rPr lang="tr-TR" sz="1500" dirty="0" smtClean="0"/>
              <a:t>Sosyal Etki Değerlendirme</a:t>
            </a:r>
            <a:r>
              <a:rPr lang="en-US" sz="1500" dirty="0" smtClean="0"/>
              <a:t>, </a:t>
            </a:r>
            <a:endParaRPr lang="en-US" sz="1500" dirty="0"/>
          </a:p>
          <a:p>
            <a:pPr marL="811213" lvl="2" defTabSz="896938"/>
            <a:r>
              <a:rPr lang="tr-TR" sz="1500" dirty="0" smtClean="0"/>
              <a:t>Yeniden Yerleşim ve Geçim Kaynakları Restorasyonu Eylem Planı</a:t>
            </a:r>
            <a:r>
              <a:rPr lang="en-US" sz="1500" dirty="0" smtClean="0"/>
              <a:t>, </a:t>
            </a:r>
            <a:endParaRPr lang="en-US" sz="1500" dirty="0"/>
          </a:p>
          <a:p>
            <a:pPr marL="811213" lvl="2" defTabSz="896938"/>
            <a:r>
              <a:rPr lang="tr-TR" sz="1500" dirty="0" smtClean="0"/>
              <a:t>Paydaş Katılım Planı</a:t>
            </a:r>
            <a:r>
              <a:rPr lang="en-US" sz="1500" dirty="0" smtClean="0"/>
              <a:t>, </a:t>
            </a:r>
            <a:r>
              <a:rPr lang="tr-TR" sz="1500" dirty="0" smtClean="0"/>
              <a:t>ve</a:t>
            </a:r>
            <a:endParaRPr lang="en-US" sz="1500" dirty="0"/>
          </a:p>
          <a:p>
            <a:pPr marL="811213" lvl="2" defTabSz="896938"/>
            <a:r>
              <a:rPr lang="tr-TR" sz="1500" dirty="0" smtClean="0"/>
              <a:t>Teknik Olmayan Özet </a:t>
            </a:r>
            <a:endParaRPr lang="en-US" sz="15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600200"/>
            <a:ext cx="8458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3.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Çevresel ve Sosyal Değerlendirme Çalışmaları Yaklaşımı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8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ÇED</a:t>
            </a:r>
            <a:r>
              <a:rPr lang="en-GB" sz="2400" dirty="0" smtClean="0"/>
              <a:t> (</a:t>
            </a:r>
            <a:r>
              <a:rPr lang="tr-TR" sz="2400" dirty="0" smtClean="0"/>
              <a:t>Ulusal</a:t>
            </a:r>
            <a:r>
              <a:rPr lang="en-GB" sz="2400" dirty="0" smtClean="0"/>
              <a:t>) </a:t>
            </a:r>
            <a:r>
              <a:rPr lang="tr-TR" sz="2400" dirty="0" smtClean="0"/>
              <a:t>ve ÇSED </a:t>
            </a:r>
            <a:r>
              <a:rPr lang="en-GB" sz="2400" dirty="0" smtClean="0"/>
              <a:t>(</a:t>
            </a:r>
            <a:r>
              <a:rPr lang="tr-TR" sz="2400" dirty="0" smtClean="0"/>
              <a:t>Uluslararası</a:t>
            </a:r>
            <a:r>
              <a:rPr lang="en-GB" sz="2400" dirty="0" smtClean="0"/>
              <a:t>) </a:t>
            </a:r>
            <a:r>
              <a:rPr lang="tr-TR" sz="2400" dirty="0" smtClean="0"/>
              <a:t>Süreçleri</a:t>
            </a:r>
            <a:endParaRPr lang="en-GB" sz="2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tr-TR" sz="1800" dirty="0" smtClean="0"/>
              <a:t>ÇSED Raporu, aşağıda sıralanan gerekliliklere göre projenin olası çevresel ve sosyal etkilerini belirlemek ve değerlendirmek amacıyla hazırlanmaktadır. </a:t>
            </a:r>
            <a:endParaRPr lang="tr-TR" sz="1800" dirty="0"/>
          </a:p>
          <a:p>
            <a:pPr marL="0" indent="0">
              <a:buNone/>
            </a:pPr>
            <a:endParaRPr lang="en-US" sz="1600" dirty="0"/>
          </a:p>
          <a:p>
            <a:pPr lvl="1" indent="-342900">
              <a:buFont typeface="Arial" pitchFamily="34" charset="0"/>
              <a:buChar char="•"/>
            </a:pPr>
            <a:r>
              <a:rPr lang="tr-TR" sz="1600" dirty="0" smtClean="0"/>
              <a:t>TANAP Kurumsal Politikalar</a:t>
            </a:r>
            <a:endParaRPr lang="en-US" sz="1600" dirty="0"/>
          </a:p>
          <a:p>
            <a:pPr lvl="1" indent="-342900">
              <a:buFont typeface="Arial" pitchFamily="34" charset="0"/>
              <a:buChar char="•"/>
            </a:pPr>
            <a:r>
              <a:rPr lang="tr-TR" sz="1600" dirty="0" err="1" smtClean="0"/>
              <a:t>Evsahibi</a:t>
            </a:r>
            <a:r>
              <a:rPr lang="tr-TR" sz="1600" dirty="0" smtClean="0"/>
              <a:t> Hükümet Anlaşması</a:t>
            </a:r>
            <a:r>
              <a:rPr lang="en-US" sz="1600" dirty="0" smtClean="0"/>
              <a:t> (HGA)</a:t>
            </a:r>
            <a:endParaRPr lang="en-US" sz="1600" dirty="0"/>
          </a:p>
          <a:p>
            <a:pPr lvl="1" indent="-342900">
              <a:buFont typeface="Arial" pitchFamily="34" charset="0"/>
              <a:buChar char="•"/>
            </a:pPr>
            <a:r>
              <a:rPr lang="tr-TR" sz="1600" dirty="0" smtClean="0"/>
              <a:t>Türkiye’nin Yasal ve Düzenleyici Gereklilikleri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tr-TR" sz="1600" dirty="0" smtClean="0"/>
              <a:t>Uluslararası Finans Kurumu (IFI), Kreditör Gereklilikleri (çoğunlukla IFC, EBRD ve EIB gerekliliklerine dayanan)</a:t>
            </a:r>
            <a:endParaRPr lang="tr-TR" sz="1600" dirty="0"/>
          </a:p>
          <a:p>
            <a:pPr lvl="1" indent="-342900">
              <a:buFont typeface="Arial" pitchFamily="34" charset="0"/>
              <a:buChar char="•"/>
            </a:pPr>
            <a:r>
              <a:rPr lang="tr-TR" sz="1600" dirty="0" smtClean="0"/>
              <a:t>Eşitçilik İlkeleri (</a:t>
            </a:r>
            <a:r>
              <a:rPr lang="en-GB" sz="1600" dirty="0" smtClean="0"/>
              <a:t>Equator</a:t>
            </a:r>
            <a:r>
              <a:rPr lang="tr-TR" sz="1600" dirty="0" smtClean="0"/>
              <a:t> </a:t>
            </a:r>
            <a:r>
              <a:rPr lang="en-GB" sz="1600" dirty="0" smtClean="0"/>
              <a:t>Principles</a:t>
            </a:r>
            <a:r>
              <a:rPr lang="tr-TR" sz="1600" dirty="0" smtClean="0"/>
              <a:t>)</a:t>
            </a:r>
            <a:endParaRPr lang="tr-TR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600200"/>
            <a:ext cx="8458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3. </a:t>
            </a:r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Çevresel ve Sosyal Değerlendirme Çalışmaları Yaklaşımı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2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449138" y="3150146"/>
            <a:ext cx="6769100" cy="172878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313" y="136"/>
              </a:cxn>
              <a:cxn ang="0">
                <a:pos x="1179" y="907"/>
              </a:cxn>
              <a:cxn ang="0">
                <a:pos x="5125" y="1088"/>
              </a:cxn>
            </a:cxnLst>
            <a:rect l="0" t="0" r="r" b="b"/>
            <a:pathLst>
              <a:path w="5125" h="1088">
                <a:moveTo>
                  <a:pt x="0" y="90"/>
                </a:moveTo>
                <a:cubicBezTo>
                  <a:pt x="1058" y="45"/>
                  <a:pt x="2117" y="0"/>
                  <a:pt x="2313" y="136"/>
                </a:cubicBezTo>
                <a:cubicBezTo>
                  <a:pt x="2509" y="272"/>
                  <a:pt x="710" y="748"/>
                  <a:pt x="1179" y="907"/>
                </a:cubicBezTo>
                <a:cubicBezTo>
                  <a:pt x="1648" y="1066"/>
                  <a:pt x="3386" y="1077"/>
                  <a:pt x="5125" y="1088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7217568" y="4862413"/>
            <a:ext cx="1665288" cy="15875"/>
          </a:xfrm>
          <a:prstGeom prst="line">
            <a:avLst/>
          </a:prstGeom>
          <a:noFill/>
          <a:ln w="38100">
            <a:solidFill>
              <a:srgbClr val="091D5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04800" y="3150096"/>
            <a:ext cx="215900" cy="2159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Oval 36"/>
          <p:cNvSpPr>
            <a:spLocks noChangeArrowheads="1"/>
          </p:cNvSpPr>
          <p:nvPr/>
        </p:nvSpPr>
        <p:spPr bwMode="auto">
          <a:xfrm>
            <a:off x="2573114" y="3087439"/>
            <a:ext cx="215900" cy="2159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auto">
          <a:xfrm>
            <a:off x="6065440" y="4786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2742679" y="3725366"/>
            <a:ext cx="215900" cy="215900"/>
          </a:xfrm>
          <a:prstGeom prst="ellipse">
            <a:avLst/>
          </a:prstGeom>
          <a:solidFill>
            <a:srgbClr val="F9C3E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1849512" y="437490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auto">
          <a:xfrm>
            <a:off x="8225680" y="4806280"/>
            <a:ext cx="215900" cy="2159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auto">
          <a:xfrm>
            <a:off x="4051151" y="4735735"/>
            <a:ext cx="215900" cy="2159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2550865"/>
            <a:ext cx="1375420" cy="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Çevresel Saha Çalışması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81200" y="2285328"/>
            <a:ext cx="2304256" cy="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ÇED Başvuru Dosyasının Çevre ve </a:t>
            </a: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Şehircilik </a:t>
            </a: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Bakanlığı’na Sunulması</a:t>
            </a:r>
            <a:b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10 Ocak 2013</a:t>
            </a:r>
            <a:endParaRPr lang="tr-TR" sz="1400" u="sng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743200" y="3541465"/>
            <a:ext cx="2362200" cy="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Halkın Katılımı Toplantıları</a:t>
            </a:r>
          </a:p>
          <a:p>
            <a:pPr algn="ctr">
              <a:spcBef>
                <a:spcPct val="50000"/>
              </a:spcBef>
            </a:pPr>
            <a:r>
              <a:rPr lang="tr-TR" sz="1400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(42 Merkez) </a:t>
            </a:r>
            <a:br>
              <a:rPr lang="tr-TR" sz="1400" u="sng" dirty="0" smtClean="0">
                <a:solidFill>
                  <a:srgbClr val="00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25 Şubat-29 Mart 2013</a:t>
            </a:r>
            <a:endParaRPr lang="tr-TR" sz="1400" u="sng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5524" y="4616648"/>
            <a:ext cx="2184276" cy="7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ÇSED için Kapsam Belirleme Toplantısı ve Özel Format</a:t>
            </a:r>
            <a:b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n-CA" sz="1400" u="sng" dirty="0" smtClean="0">
                <a:solidFill>
                  <a:srgbClr val="FF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CA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Mart 2013</a:t>
            </a:r>
            <a:b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endParaRPr lang="tr-TR" sz="1400" u="sng" strike="sngStrike" dirty="0">
              <a:solidFill>
                <a:srgbClr val="FF0000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43200" y="4800600"/>
            <a:ext cx="2885728" cy="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ÇSED Çalışmaları</a:t>
            </a:r>
            <a:endParaRPr lang="tr-TR" sz="1400" u="sng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181600" y="4014539"/>
            <a:ext cx="2036638" cy="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Nihai ÇSED Raporunun Çevre ve Şehircilik Bakanlığı’na ve </a:t>
            </a:r>
            <a:r>
              <a:rPr lang="tr-TR" sz="1400" b="1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Kreditörlere</a:t>
            </a:r>
            <a:r>
              <a:rPr lang="tr-TR" sz="1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Sunulması</a:t>
            </a:r>
            <a:endParaRPr lang="en-GB" sz="1200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50000"/>
              </a:spcBef>
            </a:pPr>
            <a:endParaRPr lang="tr-TR" sz="12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515472" y="5168775"/>
            <a:ext cx="1552328" cy="5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tr-TR" sz="1400" b="1" u="sng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Çevre ve Şehircilik Bakanlığı’nın </a:t>
            </a:r>
            <a:r>
              <a:rPr lang="tr-TR" sz="1400" b="1" u="sng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ÇSED Kararı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600200"/>
            <a:ext cx="8610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3.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Çevresel ve Sosyal Değerlendirme Çalışmaları Yaklaşımı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58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80010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Paydaş Katılımı</a:t>
            </a:r>
            <a:endParaRPr lang="en-GB" sz="2400" dirty="0" smtClean="0"/>
          </a:p>
          <a:p>
            <a:pPr>
              <a:buNone/>
            </a:pPr>
            <a:r>
              <a:rPr lang="de-DE" sz="1900" b="1" dirty="0" smtClean="0"/>
              <a:t>TANAP </a:t>
            </a:r>
            <a:r>
              <a:rPr lang="tr-TR" sz="1900" b="1" dirty="0" smtClean="0"/>
              <a:t>Paydaş Katılım Planı (SEP)’</a:t>
            </a:r>
            <a:r>
              <a:rPr lang="tr-TR" sz="1900" b="1" dirty="0" err="1" smtClean="0"/>
              <a:t>nın</a:t>
            </a:r>
            <a:r>
              <a:rPr lang="tr-TR" sz="1900" b="1" dirty="0" smtClean="0"/>
              <a:t> Amaçları</a:t>
            </a:r>
            <a:r>
              <a:rPr lang="de-DE" sz="1900" b="1" dirty="0" smtClean="0"/>
              <a:t>:</a:t>
            </a:r>
          </a:p>
          <a:p>
            <a:pPr>
              <a:buNone/>
            </a:pPr>
            <a:endParaRPr lang="it-IT" sz="1900" dirty="0"/>
          </a:p>
          <a:p>
            <a:pPr lvl="1"/>
            <a:r>
              <a:rPr lang="tr-TR" sz="1800" dirty="0" smtClean="0"/>
              <a:t>Hassas grupları içeren kilit paydaşların belirlenmesi </a:t>
            </a:r>
          </a:p>
          <a:p>
            <a:pPr lvl="1"/>
            <a:r>
              <a:rPr lang="tr-TR" sz="1800" dirty="0" smtClean="0"/>
              <a:t>Geri bildirim alma ile bilgi paylaşımı için yeterli mekanizmaların sağlanması</a:t>
            </a:r>
            <a:r>
              <a:rPr lang="en-US" sz="1800" dirty="0" smtClean="0"/>
              <a:t>;</a:t>
            </a:r>
            <a:endParaRPr lang="en-US" sz="1800" dirty="0"/>
          </a:p>
          <a:p>
            <a:pPr lvl="1"/>
            <a:r>
              <a:rPr lang="tr-TR" sz="1800" dirty="0" smtClean="0"/>
              <a:t>Proje paydaşları tarafından belirtilen hususların ÇŞED ile karar alma ve tasarım aşamalarında ele alınmasını sağlaması; ve</a:t>
            </a:r>
            <a:endParaRPr lang="en-US" sz="1800" dirty="0"/>
          </a:p>
          <a:p>
            <a:pPr lvl="1"/>
            <a:r>
              <a:rPr lang="tr-TR" sz="1800" dirty="0" smtClean="0"/>
              <a:t>Görüş, öneri ve şikayet mekanizmasının bütün paydaşlar için uygulanması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Paydaş Katılımı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924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Şikayet Mekanizması</a:t>
            </a:r>
            <a:endParaRPr lang="en-GB" sz="2400" dirty="0" smtClean="0"/>
          </a:p>
          <a:p>
            <a:pPr lvl="1"/>
            <a:endParaRPr lang="en-US" sz="1800" dirty="0" smtClean="0"/>
          </a:p>
          <a:p>
            <a:pPr lvl="1"/>
            <a:r>
              <a:rPr lang="tr-TR" sz="1800" dirty="0" smtClean="0"/>
              <a:t>Verimli bir paydaş katılımı sağlamak için şeffaf ve meşru bir şikayet mekanizması oluşturulmuştur.</a:t>
            </a:r>
            <a:endParaRPr lang="en-US" sz="1800" dirty="0"/>
          </a:p>
          <a:p>
            <a:pPr lvl="1"/>
            <a:r>
              <a:rPr lang="tr-TR" sz="1800" dirty="0" smtClean="0"/>
              <a:t>Şikayet Mekanizması Prosedürü, mevcut ulusal ve uluslararası politikalara, prosedürlere, kanun ve yönetmeliklere uygun olarak hazırlanmıştır.</a:t>
            </a:r>
            <a:r>
              <a:rPr lang="en-US" sz="1800" dirty="0" smtClean="0"/>
              <a:t>  </a:t>
            </a:r>
            <a:endParaRPr lang="en-US" sz="1800" dirty="0"/>
          </a:p>
          <a:p>
            <a:pPr lvl="1"/>
            <a:r>
              <a:rPr lang="tr-TR" sz="1800" dirty="0" smtClean="0"/>
              <a:t>Bütün şikayetler makul bir süre (10 iş günü) içerisinde cevaplanacaktır.</a:t>
            </a:r>
          </a:p>
          <a:p>
            <a:pPr lvl="1"/>
            <a:r>
              <a:rPr lang="tr-TR" sz="1800" dirty="0" smtClean="0"/>
              <a:t>Şikayetler için önerilen çözümün gerçekleşebilme süresi 30 iş günü olarak belirlenmiştir.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Paydaş Katılımı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39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95814"/>
              </p:ext>
            </p:extLst>
          </p:nvPr>
        </p:nvGraphicFramePr>
        <p:xfrm>
          <a:off x="1066800" y="2819400"/>
          <a:ext cx="7162800" cy="2880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52800"/>
                <a:gridCol w="3810000"/>
              </a:tblGrid>
              <a:tr h="0">
                <a:tc gridSpan="2">
                  <a:txBody>
                    <a:bodyPr/>
                    <a:lstStyle/>
                    <a:p>
                      <a:endParaRPr lang="de-DE" sz="100" dirty="0">
                        <a:latin typeface="Trebuchet MS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TANAP</a:t>
                      </a:r>
                      <a:r>
                        <a:rPr lang="tr-TR" sz="1800" b="1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Doğal Gaz İletim A.Ş</a:t>
                      </a:r>
                      <a:endParaRPr lang="de-DE" sz="1800" b="1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Proje Uygulama Ekibi</a:t>
                      </a:r>
                      <a:endParaRPr lang="de-DE" sz="1800" b="0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ILF</a:t>
                      </a:r>
                      <a:r>
                        <a:rPr lang="tr-TR" sz="1800" b="1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A.Ş.</a:t>
                      </a:r>
                      <a:endParaRPr lang="de-DE" sz="1800" b="1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de-DE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 err="1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Yönetimi</a:t>
                      </a: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ve Müşavirlik</a:t>
                      </a:r>
                      <a:endParaRPr lang="de-DE" sz="1800" b="0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Mühendislik Şirketi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FEED için Proje Tasarımı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Kontrat Yönetimi</a:t>
                      </a:r>
                      <a:endParaRPr lang="tr-TR" sz="1800" b="0" kern="1200" dirty="0" smtClean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ÇINAR A.Ş.</a:t>
                      </a:r>
                      <a:endParaRPr lang="de-DE" sz="1800" b="1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Ulusal</a:t>
                      </a: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ÇED Çalışmaları </a:t>
                      </a:r>
                      <a:endParaRPr lang="tr-TR" sz="1800" b="0" kern="1200" dirty="0" smtClean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GOLDER</a:t>
                      </a:r>
                      <a:r>
                        <a:rPr lang="de-DE" sz="1800" b="1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A.Ş.</a:t>
                      </a:r>
                      <a:endParaRPr lang="de-DE" sz="1800" b="1" kern="1200" dirty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Uluslar</a:t>
                      </a: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arası Finans için</a:t>
                      </a: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ÇSED</a:t>
                      </a: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Çalışmaları</a:t>
                      </a: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ERM</a:t>
                      </a:r>
                      <a:r>
                        <a:rPr lang="de-DE" sz="1800" b="1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Inc. / 2U1K A.Ş.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ÇSED Çalışmaları</a:t>
                      </a:r>
                      <a:r>
                        <a:rPr lang="tr-TR" sz="1800" b="0" kern="1200" baseline="0" dirty="0" smtClean="0">
                          <a:solidFill>
                            <a:srgbClr val="3C606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için Danışmanlık</a:t>
                      </a:r>
                      <a:endParaRPr lang="tr-TR" sz="1800" b="0" kern="1200" dirty="0" smtClean="0">
                        <a:solidFill>
                          <a:srgbClr val="3C606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C:\Users\gizem.kunt\Desktop\PAYDAS YA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422" r="6327" b="26790"/>
          <a:stretch/>
        </p:blipFill>
        <p:spPr bwMode="auto">
          <a:xfrm>
            <a:off x="2590800" y="95965"/>
            <a:ext cx="464252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3324" y="16002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3C6060"/>
                </a:solidFill>
              </a:rPr>
              <a:t>(15 KASIM 2013)</a:t>
            </a:r>
            <a:endParaRPr lang="tr-TR" sz="2400" b="1" dirty="0">
              <a:solidFill>
                <a:srgbClr val="3C6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1336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dirty="0" smtClean="0">
                <a:latin typeface="Trebuchet MS" pitchFamily="34" charset="0"/>
              </a:rPr>
              <a:t>PROJE EKİBİ</a:t>
            </a:r>
            <a:endParaRPr lang="tr-TR" sz="24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1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47700" y="1981200"/>
            <a:ext cx="792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2400" dirty="0" smtClean="0"/>
              <a:t>Şikayet Mekanizması </a:t>
            </a:r>
            <a:endParaRPr lang="en-GB" sz="2400" dirty="0"/>
          </a:p>
          <a:p>
            <a:pPr marL="0" lvl="0" indent="0" algn="ctr">
              <a:buNone/>
            </a:pPr>
            <a:r>
              <a:rPr lang="tr-TR" sz="2400" dirty="0" smtClean="0"/>
              <a:t>     Formlar</a:t>
            </a:r>
            <a:endParaRPr lang="en-GB" sz="2400" dirty="0" smtClean="0"/>
          </a:p>
          <a:p>
            <a:pPr lvl="1" algn="ctr"/>
            <a:endParaRPr lang="en-US" sz="1800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30</a:t>
            </a:fld>
            <a:endParaRPr lang="tr-TR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5000" y="9906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Paydaş Katılımı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14600"/>
            <a:ext cx="2607509" cy="381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514600"/>
            <a:ext cx="304165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0840443"/>
              </p:ext>
            </p:extLst>
          </p:nvPr>
        </p:nvGraphicFramePr>
        <p:xfrm>
          <a:off x="268514" y="2819400"/>
          <a:ext cx="883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81200"/>
            <a:ext cx="79248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Şikayet Mekanizması </a:t>
            </a:r>
            <a:r>
              <a:rPr lang="en-GB" sz="2400" dirty="0" smtClean="0"/>
              <a:t>– </a:t>
            </a:r>
            <a:r>
              <a:rPr lang="tr-TR" sz="2400" dirty="0" err="1" smtClean="0"/>
              <a:t>Veritabanı</a:t>
            </a:r>
            <a:endParaRPr lang="en-US" sz="1800" dirty="0"/>
          </a:p>
          <a:p>
            <a:pPr marL="400050" lvl="1" indent="0">
              <a:buNone/>
            </a:pPr>
            <a:r>
              <a:rPr lang="tr-TR" sz="1800" dirty="0" smtClean="0"/>
              <a:t>Şikayet yönetim prosedürü halihazırda devrede olup, web-tabanlı bir </a:t>
            </a:r>
            <a:r>
              <a:rPr lang="en-US" sz="1800" dirty="0" smtClean="0"/>
              <a:t>«</a:t>
            </a:r>
            <a:r>
              <a:rPr lang="tr-TR" sz="1800" dirty="0" smtClean="0"/>
              <a:t>Danışma ve Şikayet </a:t>
            </a:r>
            <a:r>
              <a:rPr lang="tr-TR" sz="1800" dirty="0" err="1" smtClean="0"/>
              <a:t>Veritabanı</a:t>
            </a:r>
            <a:r>
              <a:rPr lang="en-US" sz="1800" dirty="0" smtClean="0"/>
              <a:t>» </a:t>
            </a:r>
            <a:r>
              <a:rPr lang="tr-TR" sz="1800" dirty="0" smtClean="0"/>
              <a:t>iç veri için oluşturulmuştur. 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Paydaş Katılımı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7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24800" cy="3810000"/>
          </a:xfrm>
        </p:spPr>
        <p:txBody>
          <a:bodyPr>
            <a:noAutofit/>
          </a:bodyPr>
          <a:lstStyle/>
          <a:p>
            <a:pPr marL="0" indent="0" fontAlgn="ctr"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Posta Adresi : 		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TANAP DOĞALGAZ İLETİM A.Ş. 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			PK 106040 							ULUS/ANKARA</a:t>
            </a:r>
          </a:p>
          <a:p>
            <a:pPr marL="0" indent="0" fontAlgn="ctr">
              <a:spcBef>
                <a:spcPts val="0"/>
              </a:spcBef>
              <a:buNone/>
            </a:pPr>
            <a:endParaRPr lang="en-US" sz="2000" b="0" i="0" u="none" strike="noStrike" dirty="0" smtClean="0">
              <a:effectLst/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E-posta : 		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  <a:hlinkClick r:id="rId2"/>
              </a:rPr>
              <a:t>info@tanap.com</a:t>
            </a:r>
            <a:endParaRPr lang="tr-TR" sz="2000" b="1" dirty="0" smtClean="0">
              <a:solidFill>
                <a:srgbClr val="494231"/>
              </a:solidFill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lang="en-US" sz="2000" b="0" i="0" u="none" strike="noStrike" dirty="0" smtClean="0">
              <a:effectLst/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Web sayfası :		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  <a:hlinkClick r:id="rId3"/>
              </a:rPr>
              <a:t>www.tanap.com</a:t>
            </a:r>
            <a:endParaRPr lang="tr-TR" sz="2000" b="1" dirty="0" smtClean="0">
              <a:solidFill>
                <a:srgbClr val="494231"/>
              </a:solidFill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endParaRPr lang="en-US" sz="2000" b="0" i="0" u="none" strike="noStrike" dirty="0" smtClean="0">
              <a:effectLst/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Ücretsiz telefon </a:t>
            </a:r>
            <a:r>
              <a:rPr lang="tr-TR" sz="2000" dirty="0" err="1">
                <a:solidFill>
                  <a:srgbClr val="494231"/>
                </a:solidFill>
                <a:latin typeface="Trebuchet MS" panose="020B0603020202020204" pitchFamily="34" charset="0"/>
              </a:rPr>
              <a:t>n</a:t>
            </a:r>
            <a:r>
              <a:rPr lang="tr-TR" sz="2000" dirty="0" err="1" smtClean="0">
                <a:solidFill>
                  <a:srgbClr val="494231"/>
                </a:solidFill>
                <a:latin typeface="Trebuchet MS" panose="020B0603020202020204" pitchFamily="34" charset="0"/>
              </a:rPr>
              <a:t>o</a:t>
            </a: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 : 	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0 </a:t>
            </a:r>
            <a:r>
              <a:rPr lang="tr-TR" sz="2000" b="1" dirty="0">
                <a:solidFill>
                  <a:srgbClr val="494231"/>
                </a:solidFill>
                <a:latin typeface="Trebuchet MS" panose="020B0603020202020204" pitchFamily="34" charset="0"/>
              </a:rPr>
              <a:t>800 314 11 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22</a:t>
            </a:r>
          </a:p>
          <a:p>
            <a:pPr marL="0" indent="0" fontAlgn="ctr">
              <a:spcBef>
                <a:spcPts val="0"/>
              </a:spcBef>
              <a:buNone/>
            </a:pPr>
            <a:endParaRPr lang="en-US" sz="2000" b="0" i="0" u="none" strike="noStrike" dirty="0" smtClean="0">
              <a:effectLst/>
              <a:latin typeface="Trebuchet MS" panose="020B0603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2000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TANAP santral:		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0 </a:t>
            </a:r>
            <a:r>
              <a:rPr lang="tr-TR" sz="2000" b="1" dirty="0">
                <a:solidFill>
                  <a:srgbClr val="494231"/>
                </a:solidFill>
                <a:latin typeface="Trebuchet MS" panose="020B0603020202020204" pitchFamily="34" charset="0"/>
              </a:rPr>
              <a:t>312 999 11 </a:t>
            </a:r>
            <a:r>
              <a:rPr lang="tr-TR" sz="2000" b="1" dirty="0" smtClean="0">
                <a:solidFill>
                  <a:srgbClr val="494231"/>
                </a:solidFill>
                <a:latin typeface="Trebuchet MS" panose="020B0603020202020204" pitchFamily="34" charset="0"/>
              </a:rPr>
              <a:t>11</a:t>
            </a:r>
          </a:p>
          <a:p>
            <a:pPr marL="0" indent="0" fontAlgn="ctr">
              <a:spcBef>
                <a:spcPts val="0"/>
              </a:spcBef>
              <a:buNone/>
            </a:pPr>
            <a:endParaRPr lang="tr-TR" sz="2000" dirty="0" smtClean="0"/>
          </a:p>
          <a:p>
            <a:pPr marL="0" indent="0" fontAlgn="ctr">
              <a:spcBef>
                <a:spcPts val="0"/>
              </a:spcBef>
              <a:buNone/>
            </a:pPr>
            <a:r>
              <a:rPr lang="tr-TR" sz="1800" dirty="0" smtClean="0"/>
              <a:t>*</a:t>
            </a:r>
            <a:r>
              <a:rPr lang="tr-TR" sz="1400" i="1" dirty="0" smtClean="0">
                <a:latin typeface="Trebuchet MS" panose="020B0603020202020204" pitchFamily="34" charset="0"/>
              </a:rPr>
              <a:t>Ulusal, yerel ve köy halkının görüş ve geribildirimleri proje süresince yapılacak toplantılarda toplanacaktır.</a:t>
            </a:r>
            <a:endParaRPr lang="en-US" sz="1400" i="1" dirty="0">
              <a:latin typeface="Trebuchet MS" panose="020B0603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32</a:t>
            </a:fld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92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İletişim bilgileri aşağıdaki gibidir</a:t>
            </a:r>
            <a:r>
              <a:rPr lang="en-GB" sz="2400" dirty="0" smtClean="0"/>
              <a:t>*:</a:t>
            </a:r>
          </a:p>
          <a:p>
            <a:pPr lvl="1"/>
            <a:endParaRPr lang="en-US" sz="1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4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Paydaş Katılımı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81200"/>
            <a:ext cx="80010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sz="2000" dirty="0" smtClean="0"/>
              <a:t>ÇSED çalışmalarının tamamlanması</a:t>
            </a:r>
          </a:p>
          <a:p>
            <a:pPr lvl="2"/>
            <a:r>
              <a:rPr lang="en-US" sz="1800" dirty="0" smtClean="0"/>
              <a:t>ÇSED </a:t>
            </a:r>
            <a:r>
              <a:rPr lang="en-US" sz="1800" dirty="0" err="1" smtClean="0"/>
              <a:t>Raporu’nun</a:t>
            </a:r>
            <a:r>
              <a:rPr lang="en-US" sz="1800" dirty="0" smtClean="0"/>
              <a:t> </a:t>
            </a:r>
            <a:r>
              <a:rPr lang="en-US" sz="1800" dirty="0" err="1" smtClean="0"/>
              <a:t>hazırlanması</a:t>
            </a:r>
            <a:endParaRPr lang="en-US" sz="1800" dirty="0" smtClean="0"/>
          </a:p>
          <a:p>
            <a:pPr lvl="2"/>
            <a:r>
              <a:rPr lang="en-US" sz="1800" dirty="0" smtClean="0"/>
              <a:t>ÇSED </a:t>
            </a:r>
            <a:r>
              <a:rPr lang="en-US" sz="1800" dirty="0" err="1" smtClean="0"/>
              <a:t>Raporu’nun</a:t>
            </a:r>
            <a:r>
              <a:rPr lang="en-US" sz="1800" dirty="0" smtClean="0"/>
              <a:t> </a:t>
            </a:r>
            <a:r>
              <a:rPr lang="en-US" sz="1800" dirty="0" err="1" smtClean="0"/>
              <a:t>paydaşlara</a:t>
            </a:r>
            <a:r>
              <a:rPr lang="en-US" sz="1800" dirty="0" smtClean="0"/>
              <a:t> </a:t>
            </a:r>
            <a:r>
              <a:rPr lang="en-US" sz="1800" dirty="0" err="1" smtClean="0"/>
              <a:t>sunumu</a:t>
            </a:r>
            <a:endParaRPr lang="en-US" sz="1800" dirty="0" smtClean="0"/>
          </a:p>
          <a:p>
            <a:pPr lvl="2"/>
            <a:r>
              <a:rPr lang="en-US" sz="1800" dirty="0" err="1" smtClean="0"/>
              <a:t>Nihai</a:t>
            </a:r>
            <a:r>
              <a:rPr lang="en-US" sz="1800" dirty="0" smtClean="0"/>
              <a:t> ÇSED </a:t>
            </a:r>
            <a:r>
              <a:rPr lang="en-US" sz="1800" dirty="0" err="1" smtClean="0"/>
              <a:t>Raporu’nun</a:t>
            </a:r>
            <a:r>
              <a:rPr lang="en-US" sz="1800" dirty="0" smtClean="0"/>
              <a:t> </a:t>
            </a:r>
            <a:r>
              <a:rPr lang="en-US" sz="1800" dirty="0" err="1" smtClean="0"/>
              <a:t>hazırlanması</a:t>
            </a:r>
            <a:endParaRPr lang="en-US" sz="1800" dirty="0" smtClean="0"/>
          </a:p>
          <a:p>
            <a:pPr lvl="1"/>
            <a:r>
              <a:rPr lang="tr-TR" sz="2000" dirty="0" smtClean="0"/>
              <a:t>Arazi</a:t>
            </a:r>
            <a:r>
              <a:rPr lang="en-US" sz="2000" dirty="0" smtClean="0"/>
              <a:t> </a:t>
            </a:r>
            <a:r>
              <a:rPr lang="en-US" sz="2000" dirty="0" err="1"/>
              <a:t>ç</a:t>
            </a:r>
            <a:r>
              <a:rPr lang="en-US" sz="2000" dirty="0" err="1" smtClean="0"/>
              <a:t>alışmalarının</a:t>
            </a:r>
            <a:r>
              <a:rPr lang="en-US" sz="2000" dirty="0" smtClean="0"/>
              <a:t> </a:t>
            </a:r>
            <a:r>
              <a:rPr lang="en-US" sz="2000" dirty="0" err="1" smtClean="0"/>
              <a:t>tamamlanması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araz</a:t>
            </a:r>
            <a:r>
              <a:rPr lang="tr-TR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edinimi</a:t>
            </a:r>
            <a:r>
              <a:rPr lang="en-US" sz="2000" dirty="0" smtClean="0"/>
              <a:t> </a:t>
            </a:r>
            <a:r>
              <a:rPr lang="en-US" sz="2000" dirty="0" err="1" smtClean="0"/>
              <a:t>çalışmaları</a:t>
            </a:r>
            <a:endParaRPr lang="en-US" sz="2000" dirty="0" smtClean="0"/>
          </a:p>
          <a:p>
            <a:pPr lvl="1"/>
            <a:r>
              <a:rPr lang="en-US" sz="2000" dirty="0" err="1" smtClean="0"/>
              <a:t>Çevresel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Toplumsal</a:t>
            </a:r>
            <a:r>
              <a:rPr lang="en-US" sz="2000" dirty="0" smtClean="0"/>
              <a:t> </a:t>
            </a:r>
            <a:r>
              <a:rPr lang="en-US" sz="2000" dirty="0" err="1" smtClean="0"/>
              <a:t>Yatırım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programları</a:t>
            </a:r>
            <a:r>
              <a:rPr lang="tr-TR" sz="2000" dirty="0" smtClean="0"/>
              <a:t> temel planlama prensipleri </a:t>
            </a:r>
          </a:p>
          <a:p>
            <a:pPr lvl="2"/>
            <a:r>
              <a:rPr lang="tr-TR" sz="1600" dirty="0"/>
              <a:t>Kaçınmak</a:t>
            </a:r>
            <a:endParaRPr lang="en-US" sz="1600" dirty="0"/>
          </a:p>
          <a:p>
            <a:pPr lvl="2"/>
            <a:r>
              <a:rPr lang="tr-TR" sz="1600" dirty="0"/>
              <a:t>Azaltmak</a:t>
            </a:r>
            <a:endParaRPr lang="en-US" sz="1600" dirty="0"/>
          </a:p>
          <a:p>
            <a:pPr lvl="2"/>
            <a:r>
              <a:rPr lang="tr-TR" sz="1600" dirty="0"/>
              <a:t>Etki azaltmak</a:t>
            </a:r>
            <a:endParaRPr lang="en-US" sz="1600" dirty="0"/>
          </a:p>
          <a:p>
            <a:pPr lvl="2"/>
            <a:r>
              <a:rPr lang="tr-TR" sz="1600" dirty="0"/>
              <a:t>Tazmin </a:t>
            </a:r>
            <a:r>
              <a:rPr lang="tr-TR" sz="1600" dirty="0" smtClean="0"/>
              <a:t>etmek</a:t>
            </a:r>
            <a:endParaRPr lang="en-US" sz="1600" dirty="0"/>
          </a:p>
          <a:p>
            <a:pPr lvl="1"/>
            <a:r>
              <a:rPr lang="en-US" sz="2000" dirty="0" err="1" smtClean="0"/>
              <a:t>İnşaat</a:t>
            </a:r>
            <a:r>
              <a:rPr lang="en-US" sz="2000" dirty="0" smtClean="0"/>
              <a:t> </a:t>
            </a:r>
            <a:r>
              <a:rPr lang="en-US" sz="2000" dirty="0" err="1" smtClean="0"/>
              <a:t>çalışmalarının</a:t>
            </a:r>
            <a:r>
              <a:rPr lang="en-US" sz="2000" dirty="0" smtClean="0"/>
              <a:t> </a:t>
            </a:r>
            <a:r>
              <a:rPr lang="en-US" sz="2000" dirty="0" err="1" smtClean="0"/>
              <a:t>başlaması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5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Gelecek Çalışmalar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34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85800" y="3559175"/>
            <a:ext cx="80010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Katılımınız için Teşekkür Ederiz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!</a:t>
            </a:r>
            <a:endParaRPr lang="tr-TR" b="1" i="1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06775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Soru - Cevap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" name="Picture 2" descr="C:\Users\gizem.kunt\Desktop\PAYDAS YA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422" r="6327" b="26790"/>
          <a:stretch/>
        </p:blipFill>
        <p:spPr bwMode="auto">
          <a:xfrm>
            <a:off x="2672676" y="142982"/>
            <a:ext cx="4642524" cy="15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5200" y="16002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3C6060"/>
                </a:solidFill>
              </a:rPr>
              <a:t>(15 KASIM 2013)</a:t>
            </a:r>
            <a:endParaRPr lang="tr-TR" sz="2400" b="1" dirty="0">
              <a:solidFill>
                <a:srgbClr val="3C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9600" y="1600200"/>
            <a:ext cx="83058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gizem.kunt\Desktop\PAYDAS Y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7711645" cy="37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11805" y="4724400"/>
            <a:ext cx="27432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3C6060"/>
                </a:solidFill>
              </a:rPr>
              <a:t>15 KASIM 2013</a:t>
            </a:r>
          </a:p>
          <a:p>
            <a:r>
              <a:rPr lang="tr-TR" sz="2400" b="1" dirty="0" smtClean="0">
                <a:solidFill>
                  <a:srgbClr val="3C6060"/>
                </a:solidFill>
              </a:rPr>
              <a:t>ANKARA</a:t>
            </a:r>
            <a:endParaRPr lang="tr-TR" sz="2400" b="1" dirty="0">
              <a:solidFill>
                <a:srgbClr val="3C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84582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0">
              <a:buFont typeface="+mj-lt"/>
              <a:buAutoNum type="arabicPeriod"/>
            </a:pPr>
            <a:r>
              <a:rPr lang="tr-TR" sz="2000" b="1" dirty="0" smtClean="0"/>
              <a:t>Giriş</a:t>
            </a:r>
            <a:r>
              <a:rPr lang="en-GB" sz="2000" dirty="0" smtClean="0"/>
              <a:t> </a:t>
            </a:r>
            <a:endParaRPr lang="tr-TR" sz="2000" dirty="0" smtClean="0"/>
          </a:p>
          <a:p>
            <a:pPr lvl="1"/>
            <a:r>
              <a:rPr lang="tr-TR" sz="2000" dirty="0" smtClean="0"/>
              <a:t>Toplantının Amacı</a:t>
            </a:r>
            <a:endParaRPr lang="en-GB" sz="2000" dirty="0"/>
          </a:p>
          <a:p>
            <a:pPr marL="358775">
              <a:buFont typeface="+mj-lt"/>
              <a:buAutoNum type="arabicPeriod"/>
            </a:pPr>
            <a:r>
              <a:rPr lang="tr-TR" sz="2000" b="1" dirty="0" smtClean="0"/>
              <a:t>Projenin Tanımı</a:t>
            </a:r>
            <a:endParaRPr lang="de-DE" sz="2000" b="1" dirty="0"/>
          </a:p>
          <a:p>
            <a:pPr marL="800100" lvl="1"/>
            <a:r>
              <a:rPr lang="tr-TR" sz="2000" dirty="0" smtClean="0"/>
              <a:t>Temel ve Teknik Bilgiler</a:t>
            </a:r>
            <a:endParaRPr lang="de-DE" sz="2000" dirty="0" smtClean="0"/>
          </a:p>
          <a:p>
            <a:pPr marL="800100" lvl="1"/>
            <a:r>
              <a:rPr lang="tr-TR" sz="2000" dirty="0" smtClean="0"/>
              <a:t>Proje Takvimi</a:t>
            </a:r>
            <a:endParaRPr lang="de-DE" sz="2000" dirty="0" smtClean="0"/>
          </a:p>
          <a:p>
            <a:pPr marL="800100" lvl="1"/>
            <a:r>
              <a:rPr lang="tr-TR" sz="2000" dirty="0" err="1" smtClean="0"/>
              <a:t>Lokasyon</a:t>
            </a:r>
            <a:r>
              <a:rPr lang="tr-TR" sz="2000" dirty="0" smtClean="0"/>
              <a:t> ve Güzergah Seçimi</a:t>
            </a:r>
            <a:endParaRPr lang="de-DE" sz="2000" dirty="0"/>
          </a:p>
          <a:p>
            <a:pPr marL="352425">
              <a:buFont typeface="+mj-lt"/>
              <a:buAutoNum type="arabicPeriod"/>
            </a:pPr>
            <a:r>
              <a:rPr lang="tr-TR" sz="2000" b="1" dirty="0" smtClean="0"/>
              <a:t>Çevresel ve Sosyal Değerlendirme Çalışmaları Yaklaşımı</a:t>
            </a:r>
            <a:endParaRPr lang="en-GB" sz="2000" b="1" dirty="0" smtClean="0"/>
          </a:p>
          <a:p>
            <a:pPr lvl="1"/>
            <a:r>
              <a:rPr lang="tr-TR" sz="2000" dirty="0" smtClean="0"/>
              <a:t>ÇSED Çalışmaları</a:t>
            </a:r>
          </a:p>
          <a:p>
            <a:pPr>
              <a:buFont typeface="+mj-lt"/>
              <a:buAutoNum type="arabicPeriod"/>
            </a:pPr>
            <a:r>
              <a:rPr lang="tr-TR" sz="2000" b="1" dirty="0" smtClean="0"/>
              <a:t>Paydaş Katılımı</a:t>
            </a:r>
          </a:p>
          <a:p>
            <a:pPr lvl="1"/>
            <a:r>
              <a:rPr lang="tr-TR" sz="2000" dirty="0" smtClean="0"/>
              <a:t>Paydaş Katılımı</a:t>
            </a:r>
            <a:endParaRPr lang="de-DE" sz="2000" dirty="0"/>
          </a:p>
          <a:p>
            <a:pPr lvl="1"/>
            <a:r>
              <a:rPr lang="tr-TR" sz="2000" dirty="0" smtClean="0"/>
              <a:t>Şikayet </a:t>
            </a:r>
            <a:r>
              <a:rPr lang="tr-TR" sz="2000" dirty="0"/>
              <a:t>M</a:t>
            </a:r>
            <a:r>
              <a:rPr lang="tr-TR" sz="2000" dirty="0" smtClean="0"/>
              <a:t>ekanizması</a:t>
            </a:r>
            <a:endParaRPr lang="tr-TR" sz="2000" b="1" dirty="0" smtClean="0"/>
          </a:p>
          <a:p>
            <a:pPr>
              <a:buFont typeface="+mj-lt"/>
              <a:buAutoNum type="arabicPeriod"/>
            </a:pPr>
            <a:r>
              <a:rPr lang="en-GB" sz="2000" b="1" dirty="0" err="1" smtClean="0"/>
              <a:t>Gelecek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Çalışmalar</a:t>
            </a:r>
            <a:endParaRPr lang="en-GB" sz="2000" b="1" dirty="0"/>
          </a:p>
          <a:p>
            <a:pPr>
              <a:buFont typeface="+mj-lt"/>
              <a:buAutoNum type="arabicPeriod"/>
            </a:pPr>
            <a:endParaRPr lang="tr-TR" sz="2000" b="1" dirty="0" smtClean="0"/>
          </a:p>
          <a:p>
            <a:pPr marL="457200" lvl="1" indent="0">
              <a:buNone/>
            </a:pPr>
            <a:endParaRPr lang="en-GB" sz="2000" dirty="0"/>
          </a:p>
          <a:p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İçerik</a:t>
            </a:r>
            <a:endParaRPr lang="tr-TR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6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80772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TOPLANTININ AMACI</a:t>
            </a:r>
          </a:p>
          <a:p>
            <a:pPr lvl="1"/>
            <a:r>
              <a:rPr lang="tr-TR" sz="2000" dirty="0" smtClean="0"/>
              <a:t>Proje hakkında bilgilendirmek</a:t>
            </a:r>
            <a:endParaRPr lang="de-DE" sz="2000" dirty="0" smtClean="0"/>
          </a:p>
          <a:p>
            <a:pPr lvl="1"/>
            <a:r>
              <a:rPr lang="tr-TR" sz="2000" dirty="0" smtClean="0"/>
              <a:t>Projenin son haline ilişkin genel bir bilgi vermek</a:t>
            </a:r>
            <a:endParaRPr lang="en-GB" sz="2000" dirty="0"/>
          </a:p>
          <a:p>
            <a:pPr lvl="1"/>
            <a:r>
              <a:rPr lang="tr-TR" sz="2000" dirty="0" smtClean="0"/>
              <a:t>Güzergah seçim çalışmalarını sunmak</a:t>
            </a:r>
            <a:endParaRPr lang="en-GB" sz="2000" dirty="0" smtClean="0"/>
          </a:p>
          <a:p>
            <a:pPr lvl="1"/>
            <a:r>
              <a:rPr lang="tr-TR" sz="2000" dirty="0" smtClean="0"/>
              <a:t>Ulusal ÇED ve Uluslararası ÇSED süreçlerinde gelinen aşamalar ile ilgili bilgi vermek </a:t>
            </a:r>
          </a:p>
          <a:p>
            <a:pPr lvl="1"/>
            <a:r>
              <a:rPr lang="tr-TR" sz="2000" dirty="0"/>
              <a:t>TANAP Paydaş Katılım Planı’nın </a:t>
            </a:r>
            <a:r>
              <a:rPr lang="tr-TR" sz="2000" dirty="0" smtClean="0"/>
              <a:t>hakkında genel bilgi vermek</a:t>
            </a:r>
            <a:endParaRPr lang="tr-TR" sz="2000" dirty="0"/>
          </a:p>
          <a:p>
            <a:pPr lvl="1"/>
            <a:r>
              <a:rPr lang="tr-TR" sz="2000" dirty="0" smtClean="0"/>
              <a:t>Soru, görüş ve önerilerinizi almak</a:t>
            </a:r>
          </a:p>
          <a:p>
            <a:pPr lvl="1"/>
            <a:r>
              <a:rPr lang="tr-TR" sz="2000" dirty="0" smtClean="0"/>
              <a:t>İlerleyen adımlar hakkında bilgilendirmek</a:t>
            </a:r>
            <a:endParaRPr lang="en-GB" sz="2000" dirty="0" smtClean="0"/>
          </a:p>
          <a:p>
            <a:pPr marL="457200" lvl="1" indent="0">
              <a:buNone/>
            </a:pPr>
            <a:endParaRPr lang="en-GB" sz="1400" dirty="0"/>
          </a:p>
          <a:p>
            <a:endParaRPr lang="en-GB" sz="20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6</a:t>
            </a:fld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1. Giriş</a:t>
            </a:r>
            <a:endParaRPr lang="tr-TR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Temel Bilgiler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  <a:endParaRPr lang="tr-TR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24040"/>
              </p:ext>
            </p:extLst>
          </p:nvPr>
        </p:nvGraphicFramePr>
        <p:xfrm>
          <a:off x="1447800" y="2514600"/>
          <a:ext cx="6629400" cy="3128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54555"/>
                <a:gridCol w="4474845"/>
              </a:tblGrid>
              <a:tr h="0">
                <a:tc gridSpan="2"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48597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Proje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 Tüzel Kişiliği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TANAP Doğal Gaz İletim A.Ş.*</a:t>
                      </a:r>
                      <a:endParaRPr lang="tr-TR" sz="1400" baseline="30000" dirty="0" smtClean="0">
                        <a:solidFill>
                          <a:srgbClr val="3C6060"/>
                        </a:solidFill>
                      </a:endParaRPr>
                    </a:p>
                    <a:p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Projenin Amacı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Şah Deniz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 Gaz Arama Sahasından Türkiye (6 </a:t>
                      </a: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milyar m</a:t>
                      </a:r>
                      <a:r>
                        <a:rPr lang="tr-TR" sz="1400" baseline="30000" dirty="0" smtClean="0">
                          <a:solidFill>
                            <a:srgbClr val="3C6060"/>
                          </a:solidFill>
                        </a:rPr>
                        <a:t>3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/yıl )  ve Avrupa Marketlerine Gaz Sağlamak</a:t>
                      </a:r>
                      <a:endParaRPr lang="tr-TR" sz="1400" dirty="0" smtClean="0">
                        <a:solidFill>
                          <a:srgbClr val="3C6060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İlk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 Aşama </a:t>
                      </a: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(2018) 	: 16 milyar m</a:t>
                      </a:r>
                      <a:r>
                        <a:rPr lang="tr-TR" sz="1400" baseline="30000" dirty="0" smtClean="0">
                          <a:solidFill>
                            <a:srgbClr val="3C6060"/>
                          </a:solidFill>
                        </a:rPr>
                        <a:t>3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/yıl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İkinci Aşama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(2023) 	: 24 milyar m</a:t>
                      </a:r>
                      <a:r>
                        <a:rPr lang="tr-TR" sz="1400" baseline="30000" dirty="0" smtClean="0">
                          <a:solidFill>
                            <a:srgbClr val="3C6060"/>
                          </a:solidFill>
                        </a:rPr>
                        <a:t>3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/yıl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Üçüncü Aşama (2026)	: 31 milyar m</a:t>
                      </a:r>
                      <a:r>
                        <a:rPr lang="tr-TR" sz="1400" baseline="30000" dirty="0" smtClean="0">
                          <a:solidFill>
                            <a:srgbClr val="3C6060"/>
                          </a:solidFill>
                        </a:rPr>
                        <a:t>3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/yıl</a:t>
                      </a:r>
                    </a:p>
                  </a:txBody>
                  <a:tcPr/>
                </a:tc>
              </a:tr>
              <a:tr h="324802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>
                          <a:solidFill>
                            <a:srgbClr val="3C6060"/>
                          </a:solidFill>
                        </a:rPr>
                        <a:t>TANAP’ın</a:t>
                      </a: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 Fiziksel Kapsamı: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324802">
                <a:tc>
                  <a:txBody>
                    <a:bodyPr/>
                    <a:lstStyle/>
                    <a:p>
                      <a:pPr lvl="1"/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Başlangıç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Gürcistan-Türkiye sınırı (Türkgözü) </a:t>
                      </a:r>
                    </a:p>
                  </a:txBody>
                  <a:tcPr/>
                </a:tc>
              </a:tr>
              <a:tr h="324802">
                <a:tc>
                  <a:txBody>
                    <a:bodyPr/>
                    <a:lstStyle/>
                    <a:p>
                      <a:pPr lvl="1"/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Bitiş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Yunanistan-Türkiye sınırı (İpsala-Edirne)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248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3C6060"/>
                          </a:solidFill>
                        </a:rPr>
                        <a:t>Proje</a:t>
                      </a:r>
                      <a:r>
                        <a:rPr lang="tr-TR" sz="1400" baseline="0" dirty="0" smtClean="0">
                          <a:solidFill>
                            <a:srgbClr val="3C6060"/>
                          </a:solidFill>
                        </a:rPr>
                        <a:t> İşletme Ömrü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3C6060"/>
                          </a:solidFill>
                        </a:rPr>
                        <a:t>49 y</a:t>
                      </a:r>
                      <a:r>
                        <a:rPr lang="tr-TR" sz="1400" dirty="0" err="1" smtClean="0">
                          <a:solidFill>
                            <a:srgbClr val="3C6060"/>
                          </a:solidFill>
                        </a:rPr>
                        <a:t>ıl</a:t>
                      </a:r>
                      <a:endParaRPr lang="de-DE" sz="1400" dirty="0">
                        <a:solidFill>
                          <a:srgbClr val="3C6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7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5864423"/>
            <a:ext cx="6213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    TANAP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Doğal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Gaz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İletim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A.Ş.,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Socar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(%80)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BOTAŞ (%20)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ortak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kuruluşudur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tr-TR" sz="2400" dirty="0" smtClean="0"/>
              <a:t>Çerçeve Anlaşmalar</a:t>
            </a:r>
            <a:endParaRPr lang="en-GB" sz="24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Azerbaycan Cumhuriyeti ile Türkiye Cumhuriyeti arasında </a:t>
            </a:r>
            <a:r>
              <a:rPr lang="en-US" sz="2000" dirty="0" smtClean="0"/>
              <a:t>26.06.2012</a:t>
            </a:r>
            <a:r>
              <a:rPr lang="tr-TR" sz="2000" dirty="0" smtClean="0"/>
              <a:t> tarihinde imzalanan </a:t>
            </a:r>
            <a:r>
              <a:rPr lang="tr-TR" sz="2000" dirty="0" err="1" smtClean="0"/>
              <a:t>Hükümetlerarası</a:t>
            </a:r>
            <a:r>
              <a:rPr lang="tr-TR" sz="2000" dirty="0" smtClean="0"/>
              <a:t> Anlaşma </a:t>
            </a:r>
            <a:r>
              <a:rPr lang="en-US" sz="2000" dirty="0" smtClean="0"/>
              <a:t>(IGA)</a:t>
            </a:r>
            <a:endParaRPr lang="en-US" sz="2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Türkiye Cumhuriyeti ile Proje Tüzel Kişiliği arasında </a:t>
            </a:r>
            <a:r>
              <a:rPr lang="en-US" sz="2000" dirty="0" smtClean="0"/>
              <a:t>26.06.2012</a:t>
            </a:r>
            <a:r>
              <a:rPr lang="tr-TR" sz="2000" dirty="0" smtClean="0"/>
              <a:t> tarihinde imzalanan </a:t>
            </a:r>
            <a:r>
              <a:rPr lang="tr-TR" sz="2000" dirty="0" err="1" smtClean="0"/>
              <a:t>Evsahibi</a:t>
            </a:r>
            <a:r>
              <a:rPr lang="tr-TR" sz="2000" dirty="0" smtClean="0"/>
              <a:t> Hükümet Anlaşması </a:t>
            </a:r>
            <a:r>
              <a:rPr lang="en-US" sz="2000" dirty="0" smtClean="0"/>
              <a:t>(HGA)</a:t>
            </a:r>
            <a:endParaRPr lang="en-US" sz="2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Ortaklar Anlaşması </a:t>
            </a:r>
            <a:r>
              <a:rPr lang="en-US" sz="2000" dirty="0" smtClean="0"/>
              <a:t>(SOCAR-BOTA</a:t>
            </a:r>
            <a:r>
              <a:rPr lang="tr-TR" sz="2000" dirty="0" smtClean="0"/>
              <a:t>Ş</a:t>
            </a:r>
            <a:r>
              <a:rPr lang="en-US" sz="2000" dirty="0" smtClean="0"/>
              <a:t>)</a:t>
            </a:r>
            <a:endParaRPr lang="en-US" sz="2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İhracatçı ile yapılmakta olan Gaz Taşıma Anlaşması</a:t>
            </a:r>
            <a:endParaRPr lang="en-GB" sz="2000" dirty="0"/>
          </a:p>
          <a:p>
            <a:pPr marL="457200" lvl="1" indent="0">
              <a:buNone/>
            </a:pPr>
            <a:endParaRPr lang="en-GB" sz="1400" dirty="0"/>
          </a:p>
          <a:p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Tanımı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99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7162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C6060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1400" dirty="0"/>
          </a:p>
          <a:p>
            <a:endParaRPr lang="en-GB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600200"/>
            <a:ext cx="6096000" cy="48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e-DE" sz="2400" b="1" dirty="0" err="1">
                <a:solidFill>
                  <a:schemeClr val="accent6">
                    <a:lumMod val="50000"/>
                  </a:schemeClr>
                </a:solidFill>
              </a:rPr>
              <a:t>Proje</a:t>
            </a:r>
            <a:r>
              <a:rPr lang="tr-TR" sz="2400" b="1" dirty="0" err="1">
                <a:solidFill>
                  <a:schemeClr val="accent6">
                    <a:lumMod val="50000"/>
                  </a:schemeClr>
                </a:solidFill>
              </a:rPr>
              <a:t>nin</a:t>
            </a:r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 Tanımı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205876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Planlanan boru hattı 20 ilden geçmekte olup bunlar:</a:t>
            </a:r>
          </a:p>
          <a:p>
            <a:pPr algn="just"/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Ardahan</a:t>
            </a:r>
            <a:r>
              <a:rPr lang="tr-TR" sz="1600" dirty="0">
                <a:solidFill>
                  <a:srgbClr val="3C6060"/>
                </a:solidFill>
                <a:latin typeface="Trebuchet MS" pitchFamily="34" charset="0"/>
              </a:rPr>
              <a:t>, Kars, Erzurum, Erzincan, Bayburt, Gümüşhane, Giresun, Sivas, Yozgat, Kırşehir, Kırıkkale, Ankara, Eskişehir, Bilecik, Kütahya, Bursa, Balıkesir, Çanakkale, </a:t>
            </a:r>
            <a:r>
              <a:rPr lang="tr-TR" sz="1600" dirty="0" smtClean="0">
                <a:solidFill>
                  <a:srgbClr val="3C6060"/>
                </a:solidFill>
                <a:latin typeface="Trebuchet MS" pitchFamily="34" charset="0"/>
              </a:rPr>
              <a:t>Tekirdağ ve Edirne şehirleridir.</a:t>
            </a:r>
            <a:endParaRPr lang="tr-TR" sz="1600" dirty="0">
              <a:solidFill>
                <a:srgbClr val="3C6060"/>
              </a:solidFill>
              <a:latin typeface="Trebuchet MS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094F9D-5FA9-40CD-BF26-7CACFAF53B24}" type="slidenum">
              <a:rPr lang="tr-TR" smtClean="0"/>
              <a:t>9</a:t>
            </a:fld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6765"/>
            <a:ext cx="7924800" cy="38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1331</Words>
  <Application>Microsoft Office PowerPoint</Application>
  <PresentationFormat>On-screen Show (4:3)</PresentationFormat>
  <Paragraphs>320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- Cevap</vt:lpstr>
    </vt:vector>
  </TitlesOfParts>
  <Company>TANAP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hakano</dc:creator>
  <cp:lastModifiedBy>Gizem KUNT (PMOE)</cp:lastModifiedBy>
  <cp:revision>877</cp:revision>
  <cp:lastPrinted>2013-03-14T14:16:05Z</cp:lastPrinted>
  <dcterms:created xsi:type="dcterms:W3CDTF">2006-08-16T00:00:00Z</dcterms:created>
  <dcterms:modified xsi:type="dcterms:W3CDTF">2013-11-19T15:44:43Z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